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7" r:id="rId2"/>
    <p:sldId id="269" r:id="rId3"/>
    <p:sldId id="257" r:id="rId4"/>
    <p:sldId id="268" r:id="rId5"/>
    <p:sldId id="258" r:id="rId6"/>
    <p:sldId id="259" r:id="rId7"/>
    <p:sldId id="272" r:id="rId8"/>
    <p:sldId id="273" r:id="rId9"/>
    <p:sldId id="274" r:id="rId10"/>
    <p:sldId id="275" r:id="rId11"/>
    <p:sldId id="261" r:id="rId12"/>
    <p:sldId id="262" r:id="rId13"/>
    <p:sldId id="263" r:id="rId14"/>
    <p:sldId id="264" r:id="rId15"/>
    <p:sldId id="266" r:id="rId16"/>
    <p:sldId id="260" r:id="rId17"/>
    <p:sldId id="270" r:id="rId18"/>
    <p:sldId id="271"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9"/>
  </p:normalViewPr>
  <p:slideViewPr>
    <p:cSldViewPr snapToGrid="0" snapToObjects="1">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5865-CFB6-6748-8DB6-B7BC3F74391A}" type="datetimeFigureOut">
              <a:rPr lang="en-US" smtClean="0"/>
              <a:t>29-Jan-19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59147F-F988-B444-84E3-342976A9A105}" type="slidenum">
              <a:rPr lang="en-US" smtClean="0"/>
              <a:t>‹#›</a:t>
            </a:fld>
            <a:endParaRPr lang="en-US"/>
          </a:p>
        </p:txBody>
      </p:sp>
    </p:spTree>
    <p:extLst>
      <p:ext uri="{BB962C8B-B14F-4D97-AF65-F5344CB8AC3E}">
        <p14:creationId xmlns:p14="http://schemas.microsoft.com/office/powerpoint/2010/main" val="156805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Developing a Collective Impact Approach for Inclusive Community Development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of a collaboration network- Assessing strengths and capacity to carry out the work</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Resources available to strengthen a collaboration</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Overview of Collective Impact- Tysha – 5 minutes</a:t>
            </a:r>
          </a:p>
          <a:p>
            <a:pPr lvl="1"/>
            <a:r>
              <a:rPr lang="en-US" sz="1200" kern="1200" dirty="0" smtClean="0">
                <a:solidFill>
                  <a:schemeClr val="tx1"/>
                </a:solidFill>
                <a:effectLst/>
                <a:latin typeface="+mn-lt"/>
                <a:ea typeface="+mn-ea"/>
                <a:cs typeface="+mn-cs"/>
              </a:rPr>
              <a:t>Goals of this presentation</a:t>
            </a:r>
          </a:p>
          <a:p>
            <a:pPr lvl="1"/>
            <a:r>
              <a:rPr lang="en-US" sz="1200" kern="1200" dirty="0" smtClean="0">
                <a:solidFill>
                  <a:schemeClr val="tx1"/>
                </a:solidFill>
                <a:effectLst/>
                <a:latin typeface="+mn-lt"/>
                <a:ea typeface="+mn-ea"/>
                <a:cs typeface="+mn-cs"/>
              </a:rPr>
              <a:t>General overview to provide context</a:t>
            </a:r>
          </a:p>
          <a:p>
            <a:pPr lvl="0"/>
            <a:r>
              <a:rPr lang="en-US" sz="1200" kern="1200" dirty="0" smtClean="0">
                <a:solidFill>
                  <a:schemeClr val="tx1"/>
                </a:solidFill>
                <a:effectLst/>
                <a:latin typeface="+mn-lt"/>
                <a:ea typeface="+mn-ea"/>
                <a:cs typeface="+mn-cs"/>
              </a:rPr>
              <a:t>Specially our areas— What does this mean_ Gina—10 minutes </a:t>
            </a:r>
          </a:p>
          <a:p>
            <a:pPr lvl="1"/>
            <a:r>
              <a:rPr lang="en-US" sz="1200" kern="1200" dirty="0" smtClean="0">
                <a:solidFill>
                  <a:schemeClr val="tx1"/>
                </a:solidFill>
                <a:effectLst/>
                <a:latin typeface="+mn-lt"/>
                <a:ea typeface="+mn-ea"/>
                <a:cs typeface="+mn-cs"/>
              </a:rPr>
              <a:t>About us</a:t>
            </a:r>
          </a:p>
          <a:p>
            <a:pPr lvl="1"/>
            <a:r>
              <a:rPr lang="en-US" sz="1200" kern="1200" dirty="0" smtClean="0">
                <a:solidFill>
                  <a:schemeClr val="tx1"/>
                </a:solidFill>
                <a:effectLst/>
                <a:latin typeface="+mn-lt"/>
                <a:ea typeface="+mn-ea"/>
                <a:cs typeface="+mn-cs"/>
              </a:rPr>
              <a:t>Area that is served (map)</a:t>
            </a:r>
          </a:p>
          <a:p>
            <a:pPr lvl="1"/>
            <a:r>
              <a:rPr lang="en-US" sz="1200" kern="1200" dirty="0" smtClean="0">
                <a:solidFill>
                  <a:schemeClr val="tx1"/>
                </a:solidFill>
                <a:effectLst/>
                <a:latin typeface="+mn-lt"/>
                <a:ea typeface="+mn-ea"/>
                <a:cs typeface="+mn-cs"/>
              </a:rPr>
              <a:t>Area information — the need and the opportunity</a:t>
            </a:r>
          </a:p>
          <a:p>
            <a:pPr lvl="1"/>
            <a:r>
              <a:rPr lang="en-US" sz="1200" kern="1200" dirty="0" smtClean="0">
                <a:solidFill>
                  <a:schemeClr val="tx1"/>
                </a:solidFill>
                <a:effectLst/>
                <a:latin typeface="+mn-lt"/>
                <a:ea typeface="+mn-ea"/>
                <a:cs typeface="+mn-cs"/>
              </a:rPr>
              <a:t>Community Action structure </a:t>
            </a:r>
          </a:p>
          <a:p>
            <a:pPr lvl="1"/>
            <a:r>
              <a:rPr lang="en-US" sz="1200" kern="1200" dirty="0" smtClean="0">
                <a:solidFill>
                  <a:schemeClr val="tx1"/>
                </a:solidFill>
                <a:effectLst/>
                <a:latin typeface="+mn-lt"/>
                <a:ea typeface="+mn-ea"/>
                <a:cs typeface="+mn-cs"/>
              </a:rPr>
              <a:t>Needs the of area— QOL </a:t>
            </a:r>
          </a:p>
          <a:p>
            <a:pPr lvl="1"/>
            <a:r>
              <a:rPr lang="en-US" sz="1200" kern="1200" dirty="0" smtClean="0">
                <a:solidFill>
                  <a:schemeClr val="tx1"/>
                </a:solidFill>
                <a:effectLst/>
                <a:latin typeface="+mn-lt"/>
                <a:ea typeface="+mn-ea"/>
                <a:cs typeface="+mn-cs"/>
              </a:rPr>
              <a:t>Identification of needs of the area</a:t>
            </a:r>
          </a:p>
          <a:p>
            <a:pPr lvl="2"/>
            <a:r>
              <a:rPr lang="en-US" sz="1200" kern="1200" dirty="0" smtClean="0">
                <a:solidFill>
                  <a:schemeClr val="tx1"/>
                </a:solidFill>
                <a:effectLst/>
                <a:latin typeface="+mn-lt"/>
                <a:ea typeface="+mn-ea"/>
                <a:cs typeface="+mn-cs"/>
              </a:rPr>
              <a:t>QoL strategies</a:t>
            </a:r>
          </a:p>
          <a:p>
            <a:pPr lvl="0"/>
            <a:r>
              <a:rPr lang="en-US" sz="1200" kern="1200" dirty="0" smtClean="0">
                <a:solidFill>
                  <a:schemeClr val="tx1"/>
                </a:solidFill>
                <a:effectLst/>
                <a:latin typeface="+mn-lt"/>
                <a:ea typeface="+mn-ea"/>
                <a:cs typeface="+mn-cs"/>
              </a:rPr>
              <a:t>MB7- Gina Lewis Alexander— transformation- community- 10 minutes</a:t>
            </a:r>
          </a:p>
          <a:p>
            <a:pPr lvl="1"/>
            <a:r>
              <a:rPr lang="en-US" sz="1200" kern="1200" dirty="0" smtClean="0">
                <a:solidFill>
                  <a:schemeClr val="tx1"/>
                </a:solidFill>
                <a:effectLst/>
                <a:latin typeface="+mn-lt"/>
                <a:ea typeface="+mn-ea"/>
                <a:cs typeface="+mn-cs"/>
              </a:rPr>
              <a:t>Outcomes 7 areas</a:t>
            </a:r>
          </a:p>
          <a:p>
            <a:pPr lvl="1"/>
            <a:r>
              <a:rPr lang="en-US" sz="1200" kern="1200" dirty="0" smtClean="0">
                <a:solidFill>
                  <a:schemeClr val="tx1"/>
                </a:solidFill>
                <a:effectLst/>
                <a:latin typeface="+mn-lt"/>
                <a:ea typeface="+mn-ea"/>
                <a:cs typeface="+mn-cs"/>
              </a:rPr>
              <a:t>Timeline of action</a:t>
            </a:r>
          </a:p>
          <a:p>
            <a:pPr lvl="0"/>
            <a:r>
              <a:rPr lang="en-US" sz="1200" kern="1200" dirty="0" smtClean="0">
                <a:solidFill>
                  <a:schemeClr val="tx1"/>
                </a:solidFill>
                <a:effectLst/>
                <a:latin typeface="+mn-lt"/>
                <a:ea typeface="+mn-ea"/>
                <a:cs typeface="+mn-cs"/>
              </a:rPr>
              <a:t>Anatomy of Collective Impact- Tysha -5 minutes</a:t>
            </a:r>
          </a:p>
          <a:p>
            <a:pPr lvl="1"/>
            <a:r>
              <a:rPr lang="en-US" sz="1200" kern="1200" dirty="0" smtClean="0">
                <a:solidFill>
                  <a:schemeClr val="tx1"/>
                </a:solidFill>
                <a:effectLst/>
                <a:latin typeface="+mn-lt"/>
                <a:ea typeface="+mn-ea"/>
                <a:cs typeface="+mn-cs"/>
              </a:rPr>
              <a:t>Assessing community strengths</a:t>
            </a:r>
          </a:p>
          <a:p>
            <a:pPr lvl="0"/>
            <a:r>
              <a:rPr lang="en-US" sz="1200" kern="1200" dirty="0" smtClean="0">
                <a:solidFill>
                  <a:schemeClr val="tx1"/>
                </a:solidFill>
                <a:effectLst/>
                <a:latin typeface="+mn-lt"/>
                <a:ea typeface="+mn-ea"/>
                <a:cs typeface="+mn-cs"/>
              </a:rPr>
              <a:t>Data collection importance— Rhiannon- 10 minutes</a:t>
            </a:r>
          </a:p>
          <a:p>
            <a:pPr lvl="1"/>
            <a:r>
              <a:rPr lang="en-US" sz="1200" kern="1200" dirty="0" smtClean="0">
                <a:solidFill>
                  <a:schemeClr val="tx1"/>
                </a:solidFill>
                <a:effectLst/>
                <a:latin typeface="+mn-lt"/>
                <a:ea typeface="+mn-ea"/>
                <a:cs typeface="+mn-cs"/>
              </a:rPr>
              <a:t>Social return on investment</a:t>
            </a:r>
          </a:p>
          <a:p>
            <a:pPr lvl="1"/>
            <a:r>
              <a:rPr lang="en-US" sz="1200" kern="1200" dirty="0" smtClean="0">
                <a:solidFill>
                  <a:schemeClr val="tx1"/>
                </a:solidFill>
                <a:effectLst/>
                <a:latin typeface="+mn-lt"/>
                <a:ea typeface="+mn-ea"/>
                <a:cs typeface="+mn-cs"/>
              </a:rPr>
              <a:t>Shared outcomes</a:t>
            </a:r>
          </a:p>
          <a:p>
            <a:pPr lvl="0"/>
            <a:r>
              <a:rPr lang="en-US" sz="1200" kern="1200" dirty="0" smtClean="0">
                <a:solidFill>
                  <a:schemeClr val="tx1"/>
                </a:solidFill>
                <a:effectLst/>
                <a:latin typeface="+mn-lt"/>
                <a:ea typeface="+mn-ea"/>
                <a:cs typeface="+mn-cs"/>
              </a:rPr>
              <a:t>Mutually enforcing activities—Gina &amp; Gina—5 minutes</a:t>
            </a:r>
          </a:p>
          <a:p>
            <a:pPr lvl="1"/>
            <a:r>
              <a:rPr lang="en-US" sz="1200" kern="1200" dirty="0" smtClean="0">
                <a:solidFill>
                  <a:schemeClr val="tx1"/>
                </a:solidFill>
                <a:effectLst/>
                <a:latin typeface="+mn-lt"/>
                <a:ea typeface="+mn-ea"/>
                <a:cs typeface="+mn-cs"/>
              </a:rPr>
              <a:t>MOVE team &amp; One Voice</a:t>
            </a:r>
          </a:p>
          <a:p>
            <a:pPr lvl="0"/>
            <a:r>
              <a:rPr lang="en-US" sz="1200" kern="1200" dirty="0" smtClean="0">
                <a:solidFill>
                  <a:schemeClr val="tx1"/>
                </a:solidFill>
                <a:effectLst/>
                <a:latin typeface="+mn-lt"/>
                <a:ea typeface="+mn-ea"/>
                <a:cs typeface="+mn-cs"/>
              </a:rPr>
              <a:t>Resources and Support—Tysha- 5 minute</a:t>
            </a:r>
          </a:p>
          <a:p>
            <a:pPr lvl="1"/>
            <a:r>
              <a:rPr lang="en-US" sz="1200" kern="1200" dirty="0" smtClean="0">
                <a:solidFill>
                  <a:schemeClr val="tx1"/>
                </a:solidFill>
                <a:effectLst/>
                <a:latin typeface="+mn-lt"/>
                <a:ea typeface="+mn-ea"/>
                <a:cs typeface="+mn-cs"/>
              </a:rPr>
              <a:t>Handout review</a:t>
            </a:r>
          </a:p>
          <a:p>
            <a:pPr lvl="0"/>
            <a:r>
              <a:rPr lang="en-US" sz="1200" kern="1200" dirty="0" smtClean="0">
                <a:solidFill>
                  <a:schemeClr val="tx1"/>
                </a:solidFill>
                <a:effectLst/>
                <a:latin typeface="+mn-lt"/>
                <a:ea typeface="+mn-ea"/>
                <a:cs typeface="+mn-cs"/>
              </a:rPr>
              <a:t>Q&amp;A- 25 minutes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762A66-D23F-4CE6-A0DE-6313D9DF9F9C}" type="slidenum">
              <a:rPr lang="en-US" smtClean="0"/>
              <a:t>1</a:t>
            </a:fld>
            <a:endParaRPr lang="en-US" dirty="0"/>
          </a:p>
        </p:txBody>
      </p:sp>
    </p:spTree>
    <p:extLst>
      <p:ext uri="{BB962C8B-B14F-4D97-AF65-F5344CB8AC3E}">
        <p14:creationId xmlns:p14="http://schemas.microsoft.com/office/powerpoint/2010/main" val="144588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a:t>
            </a:r>
            <a:r>
              <a:rPr lang="en-US" baseline="0" dirty="0" smtClean="0"/>
              <a:t> project areas cover:</a:t>
            </a:r>
          </a:p>
          <a:p>
            <a:r>
              <a:rPr lang="en-US" baseline="0" dirty="0" smtClean="0"/>
              <a:t>Education</a:t>
            </a:r>
          </a:p>
          <a:p>
            <a:r>
              <a:rPr lang="en-US" baseline="0" dirty="0" smtClean="0"/>
              <a:t>Economic Opportunity</a:t>
            </a:r>
          </a:p>
          <a:p>
            <a:r>
              <a:rPr lang="en-US" baseline="0" dirty="0" smtClean="0"/>
              <a:t>Built Environment</a:t>
            </a:r>
          </a:p>
          <a:p>
            <a:r>
              <a:rPr lang="en-US" baseline="0" dirty="0" smtClean="0"/>
              <a:t>Food Access</a:t>
            </a:r>
          </a:p>
          <a:p>
            <a:r>
              <a:rPr lang="en-US" baseline="0" dirty="0" smtClean="0"/>
              <a:t>Community Leadership and Connectivity</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11</a:t>
            </a:fld>
            <a:endParaRPr lang="en-US" dirty="0"/>
          </a:p>
        </p:txBody>
      </p:sp>
    </p:spTree>
    <p:extLst>
      <p:ext uri="{BB962C8B-B14F-4D97-AF65-F5344CB8AC3E}">
        <p14:creationId xmlns:p14="http://schemas.microsoft.com/office/powerpoint/2010/main" val="125145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Building on this work, The Martindale-Brightwood Community Collective has selected 6 projects to be implemented during 2018 and continue through 2022.  These projects which have received endorsements from the Mayor, local foundations, major businesses, and community agencies. Each have their</a:t>
            </a:r>
            <a:r>
              <a:rPr lang="en-US" sz="1200" kern="1200" baseline="0" dirty="0" smtClean="0">
                <a:solidFill>
                  <a:schemeClr val="tx1"/>
                </a:solidFill>
                <a:effectLst/>
                <a:latin typeface="+mn-lt"/>
                <a:ea typeface="+mn-ea"/>
                <a:cs typeface="+mn-cs"/>
              </a:rPr>
              <a:t> own plan and budget.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Street Corridor consists of place-making and identity projects over a four mile stretch from the Monon Trail to Sherman Avenue.  Work started in 2018 and is to be completed in 2022. Structural improvements</a:t>
            </a:r>
            <a:r>
              <a:rPr lang="en-US" sz="1200" kern="1200" baseline="0" dirty="0" smtClean="0">
                <a:solidFill>
                  <a:schemeClr val="tx1"/>
                </a:solidFill>
                <a:effectLst/>
                <a:latin typeface="+mn-lt"/>
                <a:ea typeface="+mn-ea"/>
                <a:cs typeface="+mn-cs"/>
              </a:rPr>
              <a:t> include placemaking, signage, beautification, public art, streetscape improvements, business façade improvements, open air marketplace, improved usage of lots and more.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Leadership and Legacy Campus includes a new High School, a 2 acre urban farm, recreational facilities, Senior Center, Day Care, After School Program and more.  Phase</a:t>
            </a:r>
            <a:r>
              <a:rPr lang="en-US" sz="1200" kern="1200" baseline="0" dirty="0" smtClean="0">
                <a:solidFill>
                  <a:schemeClr val="tx1"/>
                </a:solidFill>
                <a:effectLst/>
                <a:latin typeface="+mn-lt"/>
                <a:ea typeface="+mn-ea"/>
                <a:cs typeface="+mn-cs"/>
              </a:rPr>
              <a:t> I was completed in </a:t>
            </a:r>
            <a:r>
              <a:rPr lang="en-US" sz="1200" kern="1200" dirty="0" smtClean="0">
                <a:solidFill>
                  <a:schemeClr val="tx1"/>
                </a:solidFill>
                <a:effectLst/>
                <a:latin typeface="+mn-lt"/>
                <a:ea typeface="+mn-ea"/>
                <a:cs typeface="+mn-cs"/>
              </a:rPr>
              <a:t>2018.</a:t>
            </a:r>
            <a:r>
              <a:rPr lang="en-US" sz="1200" kern="1200" baseline="0" dirty="0" smtClean="0">
                <a:solidFill>
                  <a:schemeClr val="tx1"/>
                </a:solidFill>
                <a:effectLst/>
                <a:latin typeface="+mn-lt"/>
                <a:ea typeface="+mn-ea"/>
                <a:cs typeface="+mn-cs"/>
              </a:rPr>
              <a:t> Phase 2 includes KIPP Legacy High School, a two acre urban farm—the Henry Blair Farm, and the Community Solutions &amp; Entrepreneurship Center.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Community Solutions and Entrepreneurship Center will provide a space community development and leadership training</a:t>
            </a:r>
            <a:r>
              <a:rPr lang="en-US" sz="1200" kern="1200" baseline="0" dirty="0" smtClean="0">
                <a:solidFill>
                  <a:schemeClr val="tx1"/>
                </a:solidFill>
                <a:effectLst/>
                <a:latin typeface="+mn-lt"/>
                <a:ea typeface="+mn-ea"/>
                <a:cs typeface="+mn-cs"/>
              </a:rPr>
              <a:t>. The Entrepreneurship center will provide education and training for residents to </a:t>
            </a:r>
            <a:r>
              <a:rPr lang="en-US" sz="1200" kern="1200" dirty="0" smtClean="0">
                <a:solidFill>
                  <a:schemeClr val="tx1"/>
                </a:solidFill>
                <a:effectLst/>
                <a:latin typeface="+mn-lt"/>
                <a:ea typeface="+mn-ea"/>
                <a:cs typeface="+mn-cs"/>
              </a:rPr>
              <a:t>startup and scale-up businesses. A micro-enterprise coach has been</a:t>
            </a:r>
            <a:r>
              <a:rPr lang="en-US" sz="1200" kern="1200" baseline="0" dirty="0" smtClean="0">
                <a:solidFill>
                  <a:schemeClr val="tx1"/>
                </a:solidFill>
                <a:effectLst/>
                <a:latin typeface="+mn-lt"/>
                <a:ea typeface="+mn-ea"/>
                <a:cs typeface="+mn-cs"/>
              </a:rPr>
              <a:t> hired using public and private funding for a 3 year pilot.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p</a:t>
            </a:r>
            <a:r>
              <a:rPr lang="en-US" sz="1200" kern="1200" dirty="0" smtClean="0">
                <a:solidFill>
                  <a:schemeClr val="tx1"/>
                </a:solidFill>
                <a:effectLst/>
                <a:latin typeface="+mn-lt"/>
                <a:ea typeface="+mn-ea"/>
                <a:cs typeface="+mn-cs"/>
              </a:rPr>
              <a:t>roject will launch in 2019 at the LLC with a permanent space built out in</a:t>
            </a:r>
            <a:r>
              <a:rPr lang="en-US" sz="1200" kern="1200" baseline="0" dirty="0" smtClean="0">
                <a:solidFill>
                  <a:schemeClr val="tx1"/>
                </a:solidFill>
                <a:effectLst/>
                <a:latin typeface="+mn-lt"/>
                <a:ea typeface="+mn-ea"/>
                <a:cs typeface="+mn-cs"/>
              </a:rPr>
              <a:t> later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Martindale-Brightwood Education Zone featuring affordable housing.  Approximately 50 new single family homes and new amenities. The housing project starts in 2018 and will be completed in 2022. MB</a:t>
            </a:r>
            <a:r>
              <a:rPr lang="en-US" sz="1200" kern="1200" baseline="0" dirty="0" smtClean="0">
                <a:solidFill>
                  <a:schemeClr val="tx1"/>
                </a:solidFill>
                <a:effectLst/>
                <a:latin typeface="+mn-lt"/>
                <a:ea typeface="+mn-ea"/>
                <a:cs typeface="+mn-cs"/>
              </a:rPr>
              <a:t> gain site control of 10 lots in 2018.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Martindale-Brightwood Food Resource Network will include several inner-city growing centers, including the 2 acre Henry Blair Farm to help provide fresh produce on a neighborhood level. </a:t>
            </a:r>
            <a:r>
              <a:rPr lang="en-US" sz="1200" kern="1200" baseline="0" dirty="0" smtClean="0">
                <a:solidFill>
                  <a:schemeClr val="tx1"/>
                </a:solidFill>
                <a:effectLst/>
                <a:latin typeface="+mn-lt"/>
                <a:ea typeface="+mn-ea"/>
                <a:cs typeface="+mn-cs"/>
              </a:rPr>
              <a:t> Expansion of the project will launch in 2019</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Community Voice News including a monthly publication with updates and community calendar of 4 to 8 pages. Four times a year, there will be extra features in a 12-page publication. Project will expand in 2019.</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projects will have a lasting impact and help facilitate transformative change for Martindale-Brightwood.  The Community services inherent in the projects will help us reach</a:t>
            </a:r>
            <a:r>
              <a:rPr lang="en-US" sz="1200" kern="1200" baseline="0" dirty="0" smtClean="0">
                <a:solidFill>
                  <a:schemeClr val="tx1"/>
                </a:solidFill>
                <a:effectLst/>
                <a:latin typeface="+mn-lt"/>
                <a:ea typeface="+mn-ea"/>
                <a:cs typeface="+mn-cs"/>
              </a:rPr>
              <a:t> our people and place goals.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12</a:t>
            </a:fld>
            <a:endParaRPr lang="en-US" dirty="0"/>
          </a:p>
        </p:txBody>
      </p:sp>
    </p:spTree>
    <p:extLst>
      <p:ext uri="{BB962C8B-B14F-4D97-AF65-F5344CB8AC3E}">
        <p14:creationId xmlns:p14="http://schemas.microsoft.com/office/powerpoint/2010/main" val="212026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timeline for the execution of the Projects included in this plan spans from 2018 through 2022.  The projects include facilities development, environmental enhancements and other visual related improvements </a:t>
            </a:r>
          </a:p>
          <a:p>
            <a:r>
              <a:rPr lang="en-US" sz="1200" kern="1200" dirty="0" smtClean="0">
                <a:solidFill>
                  <a:schemeClr val="tx1"/>
                </a:solidFill>
                <a:effectLst/>
                <a:latin typeface="+mn-lt"/>
                <a:ea typeface="+mn-ea"/>
                <a:cs typeface="+mn-cs"/>
              </a:rPr>
              <a:t>In tandem with the Projects being implemented, programs and events are planned focusing on the people of Martindale-Brightwood and bringing the community together.  </a:t>
            </a:r>
          </a:p>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13</a:t>
            </a:fld>
            <a:endParaRPr lang="en-US" dirty="0"/>
          </a:p>
        </p:txBody>
      </p:sp>
    </p:spTree>
    <p:extLst>
      <p:ext uri="{BB962C8B-B14F-4D97-AF65-F5344CB8AC3E}">
        <p14:creationId xmlns:p14="http://schemas.microsoft.com/office/powerpoint/2010/main" val="25569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14</a:t>
            </a:fld>
            <a:endParaRPr lang="en-US" dirty="0"/>
          </a:p>
        </p:txBody>
      </p:sp>
    </p:spTree>
    <p:extLst>
      <p:ext uri="{BB962C8B-B14F-4D97-AF65-F5344CB8AC3E}">
        <p14:creationId xmlns:p14="http://schemas.microsoft.com/office/powerpoint/2010/main" val="151259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Developed a 25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St. Corridor Plan with Ball State University</a:t>
            </a:r>
          </a:p>
          <a:p>
            <a:pPr lvl="0"/>
            <a:r>
              <a:rPr lang="en-US" sz="1200" kern="1200" dirty="0" smtClean="0">
                <a:solidFill>
                  <a:schemeClr val="tx1"/>
                </a:solidFill>
                <a:effectLst/>
                <a:latin typeface="+mn-lt"/>
                <a:ea typeface="+mn-ea"/>
                <a:cs typeface="+mn-cs"/>
              </a:rPr>
              <a:t>Completed a $3 million renovation of the former Jireh Sports site</a:t>
            </a:r>
          </a:p>
          <a:p>
            <a:pPr lvl="0"/>
            <a:r>
              <a:rPr lang="en-US" sz="1200" kern="1200" dirty="0" smtClean="0">
                <a:solidFill>
                  <a:schemeClr val="tx1"/>
                </a:solidFill>
                <a:effectLst/>
                <a:latin typeface="+mn-lt"/>
                <a:ea typeface="+mn-ea"/>
                <a:cs typeface="+mn-cs"/>
              </a:rPr>
              <a:t>Developed a scholar housing plan to be implemented in 2019</a:t>
            </a:r>
          </a:p>
          <a:p>
            <a:pPr lvl="0"/>
            <a:r>
              <a:rPr lang="en-US" sz="1200" kern="1200" dirty="0" smtClean="0">
                <a:solidFill>
                  <a:schemeClr val="tx1"/>
                </a:solidFill>
                <a:effectLst/>
                <a:latin typeface="+mn-lt"/>
                <a:ea typeface="+mn-ea"/>
                <a:cs typeface="+mn-cs"/>
              </a:rPr>
              <a:t>Launched the generations gardens program (Star Media grant) which has grown to become the Martindale-Brightwood Food Resource Network</a:t>
            </a:r>
          </a:p>
          <a:p>
            <a:r>
              <a:rPr lang="en-US" dirty="0" smtClean="0"/>
              <a:t>Brandywine Creek</a:t>
            </a:r>
            <a:r>
              <a:rPr lang="en-US" baseline="0" dirty="0" smtClean="0"/>
              <a:t> Farms mobile market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15</a:t>
            </a:fld>
            <a:endParaRPr lang="en-US" dirty="0"/>
          </a:p>
        </p:txBody>
      </p:sp>
    </p:spTree>
    <p:extLst>
      <p:ext uri="{BB962C8B-B14F-4D97-AF65-F5344CB8AC3E}">
        <p14:creationId xmlns:p14="http://schemas.microsoft.com/office/powerpoint/2010/main" val="6306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OneVoice with MOVE as its</a:t>
            </a:r>
            <a:r>
              <a:rPr lang="en-US" sz="1200" kern="1200" baseline="0" dirty="0" smtClean="0">
                <a:solidFill>
                  <a:schemeClr val="tx1"/>
                </a:solidFill>
                <a:effectLst/>
                <a:latin typeface="+mn-lt"/>
                <a:ea typeface="+mn-ea"/>
                <a:cs typeface="+mn-cs"/>
              </a:rPr>
              <a:t> action team formed a Collective Impact Group to advance 6 neighborhood projects of the QoL.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762A66-D23F-4CE6-A0DE-6313D9DF9F9C}" type="slidenum">
              <a:rPr lang="en-US" smtClean="0"/>
              <a:t>16</a:t>
            </a:fld>
            <a:endParaRPr lang="en-US" dirty="0"/>
          </a:p>
        </p:txBody>
      </p:sp>
    </p:spTree>
    <p:extLst>
      <p:ext uri="{BB962C8B-B14F-4D97-AF65-F5344CB8AC3E}">
        <p14:creationId xmlns:p14="http://schemas.microsoft.com/office/powerpoint/2010/main" val="27540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a lot of momentum and excitement about the future possibilities for Martindale Brightwood.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community is united and the time is now.</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19</a:t>
            </a:fld>
            <a:endParaRPr lang="en-US" dirty="0"/>
          </a:p>
        </p:txBody>
      </p:sp>
    </p:spTree>
    <p:extLst>
      <p:ext uri="{BB962C8B-B14F-4D97-AF65-F5344CB8AC3E}">
        <p14:creationId xmlns:p14="http://schemas.microsoft.com/office/powerpoint/2010/main" val="1928681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OneVoice with MOVE as its</a:t>
            </a:r>
            <a:r>
              <a:rPr lang="en-US" sz="1200" kern="1200" baseline="0" dirty="0" smtClean="0">
                <a:solidFill>
                  <a:schemeClr val="tx1"/>
                </a:solidFill>
                <a:effectLst/>
                <a:latin typeface="+mn-lt"/>
                <a:ea typeface="+mn-ea"/>
                <a:cs typeface="+mn-cs"/>
              </a:rPr>
              <a:t> action team formed a Collective Impact Group to advance 6 neighborhood projects of the QoL.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762A66-D23F-4CE6-A0DE-6313D9DF9F9C}" type="slidenum">
              <a:rPr lang="en-US" smtClean="0"/>
              <a:t>2</a:t>
            </a:fld>
            <a:endParaRPr lang="en-US" dirty="0"/>
          </a:p>
        </p:txBody>
      </p:sp>
    </p:spTree>
    <p:extLst>
      <p:ext uri="{BB962C8B-B14F-4D97-AF65-F5344CB8AC3E}">
        <p14:creationId xmlns:p14="http://schemas.microsoft.com/office/powerpoint/2010/main" val="159224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Takeaways:</a:t>
            </a:r>
          </a:p>
          <a:p>
            <a:pPr marL="228600" indent="-228600">
              <a:buAutoNum type="arabicPeriod"/>
            </a:pPr>
            <a:r>
              <a:rPr lang="en-US" dirty="0" smtClean="0"/>
              <a:t>Overview</a:t>
            </a:r>
            <a:r>
              <a:rPr lang="en-US" baseline="0" dirty="0" smtClean="0"/>
              <a:t> of Martindale-Brightwood area community decision making structure and activity</a:t>
            </a:r>
          </a:p>
          <a:p>
            <a:pPr marL="228600" indent="-228600">
              <a:buAutoNum type="arabicPeriod"/>
            </a:pPr>
            <a:r>
              <a:rPr lang="en-US" baseline="0" dirty="0" smtClean="0"/>
              <a:t>Understand our Collective Impact Model to address issues as well as improve the area based on community-led projects</a:t>
            </a:r>
          </a:p>
          <a:p>
            <a:pPr marL="228600" indent="-228600">
              <a:buAutoNum type="arabicPeriod"/>
            </a:pPr>
            <a:r>
              <a:rPr lang="en-US" baseline="0" dirty="0" smtClean="0"/>
              <a:t>Consider investing in our Collective Impact model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3</a:t>
            </a:fld>
            <a:endParaRPr lang="en-US" dirty="0"/>
          </a:p>
        </p:txBody>
      </p:sp>
    </p:spTree>
    <p:extLst>
      <p:ext uri="{BB962C8B-B14F-4D97-AF65-F5344CB8AC3E}">
        <p14:creationId xmlns:p14="http://schemas.microsoft.com/office/powerpoint/2010/main" val="30291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people have worked hard and investments have been made in multiple programs in</a:t>
            </a:r>
            <a:r>
              <a:rPr lang="en-US" sz="1200" kern="1200" baseline="0" dirty="0" smtClean="0">
                <a:solidFill>
                  <a:schemeClr val="tx1"/>
                </a:solidFill>
                <a:effectLst/>
                <a:latin typeface="+mn-lt"/>
                <a:ea typeface="+mn-ea"/>
                <a:cs typeface="+mn-cs"/>
              </a:rPr>
              <a:t> the Martindale-Brightwood area </a:t>
            </a:r>
            <a:r>
              <a:rPr lang="en-US" sz="1200" kern="1200" dirty="0" smtClean="0">
                <a:solidFill>
                  <a:schemeClr val="tx1"/>
                </a:solidFill>
                <a:effectLst/>
                <a:latin typeface="+mn-lt"/>
                <a:ea typeface="+mn-ea"/>
                <a:cs typeface="+mn-cs"/>
              </a:rPr>
              <a:t>over time. While progress has been made in some areas, the neighborhood has not transformed in the way that we need it to.</a:t>
            </a:r>
            <a:r>
              <a:rPr lang="en-US" sz="1200" kern="1200" baseline="0" dirty="0" smtClean="0">
                <a:solidFill>
                  <a:schemeClr val="tx1"/>
                </a:solidFill>
                <a:effectLst/>
                <a:latin typeface="+mn-lt"/>
                <a:ea typeface="+mn-ea"/>
                <a:cs typeface="+mn-cs"/>
              </a:rPr>
              <a:t> A concerted effort, led by a collective team members who are focused on immediate and long-range projects with outcomes in key areas may be the answer.</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5</a:t>
            </a:fld>
            <a:endParaRPr lang="en-US" dirty="0"/>
          </a:p>
        </p:txBody>
      </p:sp>
    </p:spTree>
    <p:extLst>
      <p:ext uri="{BB962C8B-B14F-4D97-AF65-F5344CB8AC3E}">
        <p14:creationId xmlns:p14="http://schemas.microsoft.com/office/powerpoint/2010/main" val="191149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Annie E. Casey, CICF and others,</a:t>
            </a:r>
            <a:r>
              <a:rPr lang="en-US" baseline="0" dirty="0" smtClean="0"/>
              <a:t> MB has a working community action structure with an active community congress, action team, and backbone agencies. The responsibility of this combined team is to identify and monitor community trends and needs; develop strategic and action plans; and execute and evaluate those plans based on resources and connections. </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6</a:t>
            </a:fld>
            <a:endParaRPr lang="en-US" dirty="0"/>
          </a:p>
        </p:txBody>
      </p:sp>
    </p:spTree>
    <p:extLst>
      <p:ext uri="{BB962C8B-B14F-4D97-AF65-F5344CB8AC3E}">
        <p14:creationId xmlns:p14="http://schemas.microsoft.com/office/powerpoint/2010/main" val="190700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part of that responsibility, the Martindale-Brightwood</a:t>
            </a:r>
            <a:r>
              <a:rPr lang="en-US" sz="1200" kern="1200" baseline="0" dirty="0" smtClean="0">
                <a:solidFill>
                  <a:schemeClr val="tx1"/>
                </a:solidFill>
                <a:effectLst/>
                <a:latin typeface="+mn-lt"/>
                <a:ea typeface="+mn-ea"/>
                <a:cs typeface="+mn-cs"/>
              </a:rPr>
              <a:t> team has conducted community scans to identify the needs of the area which are statistically illustrated by the </a:t>
            </a:r>
            <a:r>
              <a:rPr lang="en-US" sz="1200" kern="1200" dirty="0" smtClean="0">
                <a:solidFill>
                  <a:schemeClr val="tx1"/>
                </a:solidFill>
                <a:effectLst/>
                <a:latin typeface="+mn-lt"/>
                <a:ea typeface="+mn-ea"/>
                <a:cs typeface="+mn-cs"/>
              </a:rPr>
              <a:t>vast disparities in education, employment, health, food access, housing and more.  </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7</a:t>
            </a:fld>
            <a:endParaRPr lang="en-US" dirty="0"/>
          </a:p>
        </p:txBody>
      </p:sp>
    </p:spTree>
    <p:extLst>
      <p:ext uri="{BB962C8B-B14F-4D97-AF65-F5344CB8AC3E}">
        <p14:creationId xmlns:p14="http://schemas.microsoft.com/office/powerpoint/2010/main" val="4580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know the statistics</a:t>
            </a:r>
            <a:r>
              <a:rPr lang="en-US" sz="1200" kern="1200" baseline="0" dirty="0" smtClean="0">
                <a:solidFill>
                  <a:schemeClr val="tx1"/>
                </a:solidFill>
                <a:effectLst/>
                <a:latin typeface="+mn-lt"/>
                <a:ea typeface="+mn-ea"/>
                <a:cs typeface="+mn-cs"/>
              </a:rPr>
              <a:t> and are working to address. However, we are also keenly aware of the compounding negative impact of siloed work and development that is not connected to community goals.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to address these challenges</a:t>
            </a:r>
            <a:r>
              <a:rPr lang="en-US" sz="1200" kern="1200" baseline="0" dirty="0" smtClean="0">
                <a:solidFill>
                  <a:schemeClr val="tx1"/>
                </a:solidFill>
                <a:effectLst/>
                <a:latin typeface="+mn-lt"/>
                <a:ea typeface="+mn-ea"/>
                <a:cs typeface="+mn-cs"/>
              </a:rPr>
              <a:t> we choose to align and </a:t>
            </a:r>
            <a:r>
              <a:rPr lang="en-US" sz="1200" kern="1200" dirty="0" smtClean="0">
                <a:solidFill>
                  <a:schemeClr val="tx1"/>
                </a:solidFill>
                <a:effectLst/>
                <a:latin typeface="+mn-lt"/>
                <a:ea typeface="+mn-ea"/>
                <a:cs typeface="+mn-cs"/>
              </a:rPr>
              <a:t>uplift </a:t>
            </a:r>
            <a:r>
              <a:rPr lang="en-US" sz="1200" kern="1200" baseline="0" dirty="0" smtClean="0">
                <a:solidFill>
                  <a:schemeClr val="tx1"/>
                </a:solidFill>
                <a:effectLst/>
                <a:latin typeface="+mn-lt"/>
                <a:ea typeface="+mn-ea"/>
                <a:cs typeface="+mn-cs"/>
              </a:rPr>
              <a:t> our community assets.  We seek to develop our assets and strategically place them within the context of a </a:t>
            </a:r>
            <a:r>
              <a:rPr lang="en-US" sz="1200" kern="1200" dirty="0" smtClean="0">
                <a:solidFill>
                  <a:schemeClr val="tx1"/>
                </a:solidFill>
                <a:effectLst/>
                <a:latin typeface="+mn-lt"/>
                <a:ea typeface="+mn-ea"/>
                <a:cs typeface="+mn-cs"/>
              </a:rPr>
              <a:t>common agenda so we can implement and scale plans that are transformative. </a:t>
            </a:r>
            <a:endParaRPr lang="en-US" dirty="0" smtClean="0"/>
          </a:p>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8</a:t>
            </a:fld>
            <a:endParaRPr lang="en-US" dirty="0"/>
          </a:p>
        </p:txBody>
      </p:sp>
    </p:spTree>
    <p:extLst>
      <p:ext uri="{BB962C8B-B14F-4D97-AF65-F5344CB8AC3E}">
        <p14:creationId xmlns:p14="http://schemas.microsoft.com/office/powerpoint/2010/main" val="134027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Economic development projects along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Street and Mass Ave to the south; and Housing and commercial corridor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projects to the west have intensified attention on the area. As this has taken place, MB residents, agencies, businesses, and schools have galvanized to leverage these developments, while focusing on the needs and vision of the people living in the area so everyone has the opportunity to contribute to the development of a thriving community. </a:t>
            </a:r>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9</a:t>
            </a:fld>
            <a:endParaRPr lang="en-US" dirty="0"/>
          </a:p>
        </p:txBody>
      </p:sp>
    </p:spTree>
    <p:extLst>
      <p:ext uri="{BB962C8B-B14F-4D97-AF65-F5344CB8AC3E}">
        <p14:creationId xmlns:p14="http://schemas.microsoft.com/office/powerpoint/2010/main" val="131201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a promising future for this area because the plan and people are in place to make change happen.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this</a:t>
            </a:r>
            <a:r>
              <a:rPr lang="en-US" sz="1200" kern="1200" baseline="0" dirty="0" smtClean="0">
                <a:solidFill>
                  <a:schemeClr val="tx1"/>
                </a:solidFill>
                <a:effectLst/>
                <a:latin typeface="+mn-lt"/>
                <a:ea typeface="+mn-ea"/>
                <a:cs typeface="+mn-cs"/>
              </a:rPr>
              <a:t> time, nearly 100 agencies and businesses, residents, and supporter are working together to leverage the power of engaged people and surrounding development to improve the MB area with a new action plan.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762A66-D23F-4CE6-A0DE-6313D9DF9F9C}" type="slidenum">
              <a:rPr lang="en-US" smtClean="0"/>
              <a:t>10</a:t>
            </a:fld>
            <a:endParaRPr lang="en-US" dirty="0"/>
          </a:p>
        </p:txBody>
      </p:sp>
    </p:spTree>
    <p:extLst>
      <p:ext uri="{BB962C8B-B14F-4D97-AF65-F5344CB8AC3E}">
        <p14:creationId xmlns:p14="http://schemas.microsoft.com/office/powerpoint/2010/main" val="103836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9FC44-8B7C-964C-BB78-477DD26DD8DC}" type="datetimeFigureOut">
              <a:rPr lang="en-US" smtClean="0"/>
              <a:t>29-Jan-19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40195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FC44-8B7C-964C-BB78-477DD26DD8DC}" type="datetimeFigureOut">
              <a:rPr lang="en-US" smtClean="0"/>
              <a:t>29-Jan-19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58806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FC44-8B7C-964C-BB78-477DD26DD8DC}" type="datetimeFigureOut">
              <a:rPr lang="en-US" smtClean="0"/>
              <a:t>29-Jan-19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68372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DE087F-7232-4EED-9D38-7001BE8E294D}"/>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5361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3390900"/>
          </a:xfrm>
          <a:custGeom>
            <a:avLst/>
            <a:gdLst>
              <a:gd name="connsiteX0" fmla="*/ 0 w 12192000"/>
              <a:gd name="connsiteY0" fmla="*/ 0 h 3390900"/>
              <a:gd name="connsiteX1" fmla="*/ 12192000 w 12192000"/>
              <a:gd name="connsiteY1" fmla="*/ 0 h 3390900"/>
              <a:gd name="connsiteX2" fmla="*/ 12192000 w 12192000"/>
              <a:gd name="connsiteY2" fmla="*/ 3390900 h 3390900"/>
              <a:gd name="connsiteX3" fmla="*/ 0 w 121920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12192000" h="3390900">
                <a:moveTo>
                  <a:pt x="0" y="0"/>
                </a:moveTo>
                <a:lnTo>
                  <a:pt x="12192000" y="0"/>
                </a:lnTo>
                <a:lnTo>
                  <a:pt x="12192000" y="3390900"/>
                </a:lnTo>
                <a:lnTo>
                  <a:pt x="0" y="33909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6266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84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35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F533899-3DAC-488B-848D-4BB2D3CAF03D}"/>
              </a:ext>
            </a:extLst>
          </p:cNvPr>
          <p:cNvSpPr>
            <a:spLocks noGrp="1"/>
          </p:cNvSpPr>
          <p:nvPr>
            <p:ph type="pic" sz="quarter" idx="10"/>
          </p:nvPr>
        </p:nvSpPr>
        <p:spPr>
          <a:xfrm>
            <a:off x="3223626" y="1969269"/>
            <a:ext cx="5484945" cy="3411263"/>
          </a:xfrm>
          <a:custGeom>
            <a:avLst/>
            <a:gdLst>
              <a:gd name="connsiteX0" fmla="*/ 0 w 5484945"/>
              <a:gd name="connsiteY0" fmla="*/ 0 h 3411263"/>
              <a:gd name="connsiteX1" fmla="*/ 5484945 w 5484945"/>
              <a:gd name="connsiteY1" fmla="*/ 0 h 3411263"/>
              <a:gd name="connsiteX2" fmla="*/ 5484945 w 5484945"/>
              <a:gd name="connsiteY2" fmla="*/ 3411263 h 3411263"/>
              <a:gd name="connsiteX3" fmla="*/ 0 w 5484945"/>
              <a:gd name="connsiteY3" fmla="*/ 3411263 h 3411263"/>
            </a:gdLst>
            <a:ahLst/>
            <a:cxnLst>
              <a:cxn ang="0">
                <a:pos x="connsiteX0" y="connsiteY0"/>
              </a:cxn>
              <a:cxn ang="0">
                <a:pos x="connsiteX1" y="connsiteY1"/>
              </a:cxn>
              <a:cxn ang="0">
                <a:pos x="connsiteX2" y="connsiteY2"/>
              </a:cxn>
              <a:cxn ang="0">
                <a:pos x="connsiteX3" y="connsiteY3"/>
              </a:cxn>
            </a:cxnLst>
            <a:rect l="l" t="t" r="r" b="b"/>
            <a:pathLst>
              <a:path w="5484945" h="3411263">
                <a:moveTo>
                  <a:pt x="0" y="0"/>
                </a:moveTo>
                <a:lnTo>
                  <a:pt x="5484945" y="0"/>
                </a:lnTo>
                <a:lnTo>
                  <a:pt x="5484945" y="3411263"/>
                </a:lnTo>
                <a:lnTo>
                  <a:pt x="0" y="3411263"/>
                </a:lnTo>
                <a:close/>
              </a:path>
            </a:pathLst>
          </a:custGeom>
        </p:spPr>
        <p:txBody>
          <a:bodyPr wrap="square">
            <a:noAutofit/>
          </a:bodyPr>
          <a:lstStyle/>
          <a:p>
            <a:endParaRPr lang="en-US" dirty="0"/>
          </a:p>
        </p:txBody>
      </p:sp>
      <p:pic>
        <p:nvPicPr>
          <p:cNvPr id="3" name="Picture 2">
            <a:extLst>
              <a:ext uri="{FF2B5EF4-FFF2-40B4-BE49-F238E27FC236}">
                <a16:creationId xmlns:a16="http://schemas.microsoft.com/office/drawing/2014/main" id="{52DA4364-B9C8-429C-B70E-7953469E1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1098" y="1730187"/>
            <a:ext cx="8739445" cy="4889497"/>
          </a:xfrm>
          <a:prstGeom prst="rect">
            <a:avLst/>
          </a:prstGeom>
        </p:spPr>
      </p:pic>
    </p:spTree>
    <p:extLst>
      <p:ext uri="{BB962C8B-B14F-4D97-AF65-F5344CB8AC3E}">
        <p14:creationId xmlns:p14="http://schemas.microsoft.com/office/powerpoint/2010/main" val="763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689446" y="0"/>
            <a:ext cx="2805258" cy="3214842"/>
          </a:xfrm>
          <a:custGeom>
            <a:avLst/>
            <a:gdLst>
              <a:gd name="connsiteX0" fmla="*/ 0 w 2805258"/>
              <a:gd name="connsiteY0" fmla="*/ 0 h 3214842"/>
              <a:gd name="connsiteX1" fmla="*/ 2191840 w 2805258"/>
              <a:gd name="connsiteY1" fmla="*/ 0 h 3214842"/>
              <a:gd name="connsiteX2" fmla="*/ 2805258 w 2805258"/>
              <a:gd name="connsiteY2" fmla="*/ 3214842 h 3214842"/>
              <a:gd name="connsiteX3" fmla="*/ 613417 w 2805258"/>
              <a:gd name="connsiteY3" fmla="*/ 3214842 h 3214842"/>
            </a:gdLst>
            <a:ahLst/>
            <a:cxnLst>
              <a:cxn ang="0">
                <a:pos x="connsiteX0" y="connsiteY0"/>
              </a:cxn>
              <a:cxn ang="0">
                <a:pos x="connsiteX1" y="connsiteY1"/>
              </a:cxn>
              <a:cxn ang="0">
                <a:pos x="connsiteX2" y="connsiteY2"/>
              </a:cxn>
              <a:cxn ang="0">
                <a:pos x="connsiteX3" y="connsiteY3"/>
              </a:cxn>
            </a:cxnLst>
            <a:rect l="l" t="t" r="r" b="b"/>
            <a:pathLst>
              <a:path w="2805258" h="3214842">
                <a:moveTo>
                  <a:pt x="0" y="0"/>
                </a:moveTo>
                <a:lnTo>
                  <a:pt x="2191840" y="0"/>
                </a:lnTo>
                <a:lnTo>
                  <a:pt x="2805258" y="3214842"/>
                </a:lnTo>
                <a:lnTo>
                  <a:pt x="613417" y="3214842"/>
                </a:lnTo>
                <a:close/>
              </a:path>
            </a:pathLst>
          </a:custGeom>
        </p:spPr>
        <p:txBody>
          <a:bodyPr wrap="square">
            <a:noAutofit/>
          </a:bodyPr>
          <a:lstStyle/>
          <a:p>
            <a:endParaRPr lang="en-US" dirty="0"/>
          </a:p>
        </p:txBody>
      </p:sp>
      <p:sp>
        <p:nvSpPr>
          <p:cNvPr id="20" name="Picture Placeholder 19"/>
          <p:cNvSpPr>
            <a:spLocks noGrp="1"/>
          </p:cNvSpPr>
          <p:nvPr>
            <p:ph type="pic" sz="quarter" idx="11"/>
          </p:nvPr>
        </p:nvSpPr>
        <p:spPr>
          <a:xfrm>
            <a:off x="9297960" y="1300317"/>
            <a:ext cx="2922454" cy="3829050"/>
          </a:xfrm>
          <a:custGeom>
            <a:avLst/>
            <a:gdLst>
              <a:gd name="connsiteX0" fmla="*/ 0 w 2922454"/>
              <a:gd name="connsiteY0" fmla="*/ 0 h 3829050"/>
              <a:gd name="connsiteX1" fmla="*/ 2191840 w 2922454"/>
              <a:gd name="connsiteY1" fmla="*/ 0 h 3829050"/>
              <a:gd name="connsiteX2" fmla="*/ 2922454 w 2922454"/>
              <a:gd name="connsiteY2" fmla="*/ 3829050 h 3829050"/>
              <a:gd name="connsiteX3" fmla="*/ 730613 w 2922454"/>
              <a:gd name="connsiteY3" fmla="*/ 3829050 h 3829050"/>
            </a:gdLst>
            <a:ahLst/>
            <a:cxnLst>
              <a:cxn ang="0">
                <a:pos x="connsiteX0" y="connsiteY0"/>
              </a:cxn>
              <a:cxn ang="0">
                <a:pos x="connsiteX1" y="connsiteY1"/>
              </a:cxn>
              <a:cxn ang="0">
                <a:pos x="connsiteX2" y="connsiteY2"/>
              </a:cxn>
              <a:cxn ang="0">
                <a:pos x="connsiteX3" y="connsiteY3"/>
              </a:cxn>
            </a:cxnLst>
            <a:rect l="l" t="t" r="r" b="b"/>
            <a:pathLst>
              <a:path w="2922454" h="3829050">
                <a:moveTo>
                  <a:pt x="0" y="0"/>
                </a:moveTo>
                <a:lnTo>
                  <a:pt x="2191840" y="0"/>
                </a:lnTo>
                <a:lnTo>
                  <a:pt x="2922454" y="3829050"/>
                </a:lnTo>
                <a:lnTo>
                  <a:pt x="730613" y="3829050"/>
                </a:lnTo>
                <a:close/>
              </a:path>
            </a:pathLst>
          </a:custGeom>
        </p:spPr>
        <p:txBody>
          <a:bodyPr wrap="square">
            <a:noAutofit/>
          </a:bodyPr>
          <a:lstStyle/>
          <a:p>
            <a:endParaRPr lang="en-US" dirty="0"/>
          </a:p>
        </p:txBody>
      </p:sp>
      <p:sp>
        <p:nvSpPr>
          <p:cNvPr id="23" name="Picture Placeholder 22"/>
          <p:cNvSpPr>
            <a:spLocks noGrp="1"/>
          </p:cNvSpPr>
          <p:nvPr>
            <p:ph type="pic" sz="quarter" idx="12"/>
          </p:nvPr>
        </p:nvSpPr>
        <p:spPr>
          <a:xfrm>
            <a:off x="7349727" y="3375314"/>
            <a:ext cx="2856365" cy="3482686"/>
          </a:xfrm>
          <a:custGeom>
            <a:avLst/>
            <a:gdLst>
              <a:gd name="connsiteX0" fmla="*/ 0 w 2856365"/>
              <a:gd name="connsiteY0" fmla="*/ 0 h 3482686"/>
              <a:gd name="connsiteX1" fmla="*/ 2191840 w 2856365"/>
              <a:gd name="connsiteY1" fmla="*/ 0 h 3482686"/>
              <a:gd name="connsiteX2" fmla="*/ 2856365 w 2856365"/>
              <a:gd name="connsiteY2" fmla="*/ 3482686 h 3482686"/>
              <a:gd name="connsiteX3" fmla="*/ 664524 w 2856365"/>
              <a:gd name="connsiteY3" fmla="*/ 3482686 h 3482686"/>
            </a:gdLst>
            <a:ahLst/>
            <a:cxnLst>
              <a:cxn ang="0">
                <a:pos x="connsiteX0" y="connsiteY0"/>
              </a:cxn>
              <a:cxn ang="0">
                <a:pos x="connsiteX1" y="connsiteY1"/>
              </a:cxn>
              <a:cxn ang="0">
                <a:pos x="connsiteX2" y="connsiteY2"/>
              </a:cxn>
              <a:cxn ang="0">
                <a:pos x="connsiteX3" y="connsiteY3"/>
              </a:cxn>
            </a:cxnLst>
            <a:rect l="l" t="t" r="r" b="b"/>
            <a:pathLst>
              <a:path w="2856365" h="3482686">
                <a:moveTo>
                  <a:pt x="0" y="0"/>
                </a:moveTo>
                <a:lnTo>
                  <a:pt x="2191840" y="0"/>
                </a:lnTo>
                <a:lnTo>
                  <a:pt x="2856365" y="3482686"/>
                </a:lnTo>
                <a:lnTo>
                  <a:pt x="664524" y="3482686"/>
                </a:lnTo>
                <a:close/>
              </a:path>
            </a:pathLst>
          </a:custGeom>
        </p:spPr>
        <p:txBody>
          <a:bodyPr wrap="square">
            <a:noAutofit/>
          </a:bodyPr>
          <a:lstStyle/>
          <a:p>
            <a:endParaRPr lang="en-US" dirty="0"/>
          </a:p>
        </p:txBody>
      </p:sp>
    </p:spTree>
    <p:extLst>
      <p:ext uri="{BB962C8B-B14F-4D97-AF65-F5344CB8AC3E}">
        <p14:creationId xmlns:p14="http://schemas.microsoft.com/office/powerpoint/2010/main" val="1994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8B9659-7F76-47AC-B22A-2AB41FA07C5D}"/>
              </a:ext>
            </a:extLst>
          </p:cNvPr>
          <p:cNvSpPr>
            <a:spLocks noGrp="1"/>
          </p:cNvSpPr>
          <p:nvPr>
            <p:ph type="pic" sz="quarter" idx="10"/>
          </p:nvPr>
        </p:nvSpPr>
        <p:spPr>
          <a:xfrm>
            <a:off x="809131" y="1244646"/>
            <a:ext cx="6698437" cy="4336809"/>
          </a:xfrm>
          <a:custGeom>
            <a:avLst/>
            <a:gdLst/>
            <a:ahLst/>
            <a:cxnLst/>
            <a:rect l="l" t="t" r="r" b="b"/>
            <a:pathLst>
              <a:path w="6698437" h="4336809">
                <a:moveTo>
                  <a:pt x="2797149" y="0"/>
                </a:moveTo>
                <a:lnTo>
                  <a:pt x="3827679" y="0"/>
                </a:lnTo>
                <a:lnTo>
                  <a:pt x="3993299" y="2496579"/>
                </a:lnTo>
                <a:lnTo>
                  <a:pt x="5404142" y="12268"/>
                </a:lnTo>
                <a:lnTo>
                  <a:pt x="6698437" y="12268"/>
                </a:lnTo>
                <a:lnTo>
                  <a:pt x="4103713" y="4336809"/>
                </a:lnTo>
                <a:lnTo>
                  <a:pt x="3036379" y="4336809"/>
                </a:lnTo>
                <a:lnTo>
                  <a:pt x="2840088" y="1895437"/>
                </a:lnTo>
                <a:lnTo>
                  <a:pt x="1337234" y="4336809"/>
                </a:lnTo>
                <a:lnTo>
                  <a:pt x="276035" y="4336809"/>
                </a:lnTo>
                <a:lnTo>
                  <a:pt x="0" y="12268"/>
                </a:lnTo>
                <a:lnTo>
                  <a:pt x="1232954" y="12268"/>
                </a:lnTo>
                <a:lnTo>
                  <a:pt x="1312697" y="2496579"/>
                </a:lnTo>
                <a:close/>
              </a:path>
            </a:pathLst>
          </a:custGeom>
        </p:spPr>
        <p:txBody>
          <a:bodyPr wrap="square">
            <a:noAutofit/>
          </a:bodyPr>
          <a:lstStyle/>
          <a:p>
            <a:endParaRPr lang="en-US" dirty="0"/>
          </a:p>
        </p:txBody>
      </p:sp>
      <p:sp>
        <p:nvSpPr>
          <p:cNvPr id="4" name="TextBox 3"/>
          <p:cNvSpPr txBox="1"/>
          <p:nvPr userDrawn="1"/>
        </p:nvSpPr>
        <p:spPr>
          <a:xfrm>
            <a:off x="374469" y="43804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3669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9FC44-8B7C-964C-BB78-477DD26DD8DC}" type="datetimeFigureOut">
              <a:rPr lang="en-US" smtClean="0"/>
              <a:t>29-Jan-19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498287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F2F31D-1826-47D5-9E60-0819324AB1A7}"/>
              </a:ext>
            </a:extLst>
          </p:cNvPr>
          <p:cNvSpPr>
            <a:spLocks noGrp="1"/>
          </p:cNvSpPr>
          <p:nvPr>
            <p:ph type="pic" sz="quarter" idx="10"/>
          </p:nvPr>
        </p:nvSpPr>
        <p:spPr>
          <a:xfrm>
            <a:off x="1625641" y="1114191"/>
            <a:ext cx="4852101" cy="5153977"/>
          </a:xfrm>
          <a:custGeom>
            <a:avLst/>
            <a:gdLst/>
            <a:ahLst/>
            <a:cxnLst/>
            <a:rect l="l" t="t" r="r" b="b"/>
            <a:pathLst>
              <a:path w="4852101" h="5153977">
                <a:moveTo>
                  <a:pt x="338689" y="0"/>
                </a:moveTo>
                <a:lnTo>
                  <a:pt x="4852101" y="0"/>
                </a:lnTo>
                <a:lnTo>
                  <a:pt x="4520774" y="1251680"/>
                </a:lnTo>
                <a:lnTo>
                  <a:pt x="2974581" y="1251680"/>
                </a:lnTo>
                <a:lnTo>
                  <a:pt x="1929060" y="5153977"/>
                </a:lnTo>
                <a:lnTo>
                  <a:pt x="493309" y="5153977"/>
                </a:lnTo>
                <a:lnTo>
                  <a:pt x="1546193" y="1251680"/>
                </a:lnTo>
                <a:lnTo>
                  <a:pt x="0" y="1251680"/>
                </a:lnTo>
                <a:close/>
              </a:path>
            </a:pathLst>
          </a:custGeom>
        </p:spPr>
        <p:txBody>
          <a:bodyPr wrap="square">
            <a:noAutofit/>
          </a:bodyPr>
          <a:lstStyle/>
          <a:p>
            <a:endParaRPr lang="en-US" dirty="0"/>
          </a:p>
        </p:txBody>
      </p:sp>
    </p:spTree>
    <p:extLst>
      <p:ext uri="{BB962C8B-B14F-4D97-AF65-F5344CB8AC3E}">
        <p14:creationId xmlns:p14="http://schemas.microsoft.com/office/powerpoint/2010/main" val="999286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86A58F0-F59C-4AF9-8E2A-5F3A6CD521F6}"/>
              </a:ext>
            </a:extLst>
          </p:cNvPr>
          <p:cNvSpPr>
            <a:spLocks noGrp="1"/>
          </p:cNvSpPr>
          <p:nvPr>
            <p:ph type="pic" sz="quarter" idx="10"/>
          </p:nvPr>
        </p:nvSpPr>
        <p:spPr>
          <a:xfrm>
            <a:off x="873367" y="939334"/>
            <a:ext cx="5190791" cy="5330685"/>
          </a:xfrm>
          <a:custGeom>
            <a:avLst/>
            <a:gdLst/>
            <a:ahLst/>
            <a:cxnLst/>
            <a:rect l="l" t="t" r="r" b="b"/>
            <a:pathLst>
              <a:path w="5190791" h="5330685">
                <a:moveTo>
                  <a:pt x="3077661" y="0"/>
                </a:moveTo>
                <a:cubicBezTo>
                  <a:pt x="3534156" y="0"/>
                  <a:pt x="3937885" y="68719"/>
                  <a:pt x="4288846" y="206159"/>
                </a:cubicBezTo>
                <a:cubicBezTo>
                  <a:pt x="4639807" y="343598"/>
                  <a:pt x="4940456" y="530123"/>
                  <a:pt x="5190791" y="765734"/>
                </a:cubicBezTo>
                <a:lnTo>
                  <a:pt x="4307253" y="1752352"/>
                </a:lnTo>
                <a:cubicBezTo>
                  <a:pt x="4110911" y="1580553"/>
                  <a:pt x="3901070" y="1443113"/>
                  <a:pt x="3677731" y="1340034"/>
                </a:cubicBezTo>
                <a:cubicBezTo>
                  <a:pt x="3454392" y="1236955"/>
                  <a:pt x="3210192" y="1185415"/>
                  <a:pt x="2945130" y="1185415"/>
                </a:cubicBezTo>
                <a:cubicBezTo>
                  <a:pt x="2773331" y="1185415"/>
                  <a:pt x="2637119" y="1221001"/>
                  <a:pt x="2536493" y="1292176"/>
                </a:cubicBezTo>
                <a:cubicBezTo>
                  <a:pt x="2435868" y="1363349"/>
                  <a:pt x="2385556" y="1450476"/>
                  <a:pt x="2385556" y="1553556"/>
                </a:cubicBezTo>
                <a:cubicBezTo>
                  <a:pt x="2385556" y="1607550"/>
                  <a:pt x="2397827" y="1652954"/>
                  <a:pt x="2422370" y="1689768"/>
                </a:cubicBezTo>
                <a:cubicBezTo>
                  <a:pt x="2446913" y="1726582"/>
                  <a:pt x="2489863" y="1764623"/>
                  <a:pt x="2551219" y="1803892"/>
                </a:cubicBezTo>
                <a:cubicBezTo>
                  <a:pt x="2612576" y="1843160"/>
                  <a:pt x="2699703" y="1887337"/>
                  <a:pt x="2812599" y="1936423"/>
                </a:cubicBezTo>
                <a:cubicBezTo>
                  <a:pt x="2925496" y="1985508"/>
                  <a:pt x="3070299" y="2044411"/>
                  <a:pt x="3247006" y="2113131"/>
                </a:cubicBezTo>
                <a:cubicBezTo>
                  <a:pt x="3443348" y="2186759"/>
                  <a:pt x="3623737" y="2267750"/>
                  <a:pt x="3788174" y="2356104"/>
                </a:cubicBezTo>
                <a:cubicBezTo>
                  <a:pt x="3952610" y="2444458"/>
                  <a:pt x="4093731" y="2543856"/>
                  <a:pt x="4211536" y="2654298"/>
                </a:cubicBezTo>
                <a:cubicBezTo>
                  <a:pt x="4329341" y="2764741"/>
                  <a:pt x="4421377" y="2893590"/>
                  <a:pt x="4487642" y="3040846"/>
                </a:cubicBezTo>
                <a:cubicBezTo>
                  <a:pt x="4553908" y="3188103"/>
                  <a:pt x="4587040" y="3357448"/>
                  <a:pt x="4587040" y="3548882"/>
                </a:cubicBezTo>
                <a:cubicBezTo>
                  <a:pt x="4587040" y="3813943"/>
                  <a:pt x="4533046" y="4055689"/>
                  <a:pt x="4425058" y="4274120"/>
                </a:cubicBezTo>
                <a:cubicBezTo>
                  <a:pt x="4317070" y="4492550"/>
                  <a:pt x="4166132" y="4680302"/>
                  <a:pt x="3972244" y="4837376"/>
                </a:cubicBezTo>
                <a:cubicBezTo>
                  <a:pt x="3778357" y="4994450"/>
                  <a:pt x="3546427" y="5115936"/>
                  <a:pt x="3276458" y="5201836"/>
                </a:cubicBezTo>
                <a:cubicBezTo>
                  <a:pt x="3006487" y="5287735"/>
                  <a:pt x="2711975" y="5330685"/>
                  <a:pt x="2392919" y="5330685"/>
                </a:cubicBezTo>
                <a:cubicBezTo>
                  <a:pt x="1887338" y="5330685"/>
                  <a:pt x="1432070" y="5248467"/>
                  <a:pt x="1027114" y="5084030"/>
                </a:cubicBezTo>
                <a:cubicBezTo>
                  <a:pt x="622159" y="4919594"/>
                  <a:pt x="279788" y="4687665"/>
                  <a:pt x="0" y="4388244"/>
                </a:cubicBezTo>
                <a:lnTo>
                  <a:pt x="920353" y="3438439"/>
                </a:lnTo>
                <a:cubicBezTo>
                  <a:pt x="1425934" y="3904751"/>
                  <a:pt x="1956058" y="4137907"/>
                  <a:pt x="2510724" y="4137907"/>
                </a:cubicBezTo>
                <a:cubicBezTo>
                  <a:pt x="2682523" y="4137907"/>
                  <a:pt x="2822417" y="4103548"/>
                  <a:pt x="2930405" y="4034828"/>
                </a:cubicBezTo>
                <a:cubicBezTo>
                  <a:pt x="3038392" y="3966108"/>
                  <a:pt x="3092387" y="3872846"/>
                  <a:pt x="3092387" y="3755041"/>
                </a:cubicBezTo>
                <a:cubicBezTo>
                  <a:pt x="3092387" y="3705955"/>
                  <a:pt x="3081342" y="3660551"/>
                  <a:pt x="3059254" y="3618828"/>
                </a:cubicBezTo>
                <a:cubicBezTo>
                  <a:pt x="3037166" y="3577105"/>
                  <a:pt x="2994216" y="3535383"/>
                  <a:pt x="2930405" y="3493661"/>
                </a:cubicBezTo>
                <a:cubicBezTo>
                  <a:pt x="2866594" y="3451938"/>
                  <a:pt x="2779467" y="3405307"/>
                  <a:pt x="2669025" y="3353767"/>
                </a:cubicBezTo>
                <a:cubicBezTo>
                  <a:pt x="2558582" y="3302227"/>
                  <a:pt x="2412553" y="3242097"/>
                  <a:pt x="2230936" y="3173377"/>
                </a:cubicBezTo>
                <a:cubicBezTo>
                  <a:pt x="2024777" y="3094841"/>
                  <a:pt x="1839480" y="3012622"/>
                  <a:pt x="1675043" y="2926722"/>
                </a:cubicBezTo>
                <a:cubicBezTo>
                  <a:pt x="1510607" y="2840823"/>
                  <a:pt x="1370713" y="2742652"/>
                  <a:pt x="1255362" y="2632210"/>
                </a:cubicBezTo>
                <a:cubicBezTo>
                  <a:pt x="1140011" y="2521767"/>
                  <a:pt x="1050430" y="2395372"/>
                  <a:pt x="986619" y="2253024"/>
                </a:cubicBezTo>
                <a:cubicBezTo>
                  <a:pt x="922808" y="2110676"/>
                  <a:pt x="890902" y="1943786"/>
                  <a:pt x="890902" y="1752352"/>
                </a:cubicBezTo>
                <a:cubicBezTo>
                  <a:pt x="890902" y="1497108"/>
                  <a:pt x="946123" y="1261497"/>
                  <a:pt x="1056566" y="1045521"/>
                </a:cubicBezTo>
                <a:cubicBezTo>
                  <a:pt x="1167008" y="829545"/>
                  <a:pt x="1319173" y="644247"/>
                  <a:pt x="1513061" y="489628"/>
                </a:cubicBezTo>
                <a:cubicBezTo>
                  <a:pt x="1706949" y="335008"/>
                  <a:pt x="1937651" y="214749"/>
                  <a:pt x="2205167" y="128849"/>
                </a:cubicBezTo>
                <a:cubicBezTo>
                  <a:pt x="2472682" y="42950"/>
                  <a:pt x="2763514" y="0"/>
                  <a:pt x="3077661"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99544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4274C6D-03BF-436E-AF34-EE1150FD58C2}"/>
              </a:ext>
            </a:extLst>
          </p:cNvPr>
          <p:cNvSpPr>
            <a:spLocks noGrp="1"/>
          </p:cNvSpPr>
          <p:nvPr>
            <p:ph type="pic" sz="quarter" idx="10"/>
          </p:nvPr>
        </p:nvSpPr>
        <p:spPr>
          <a:xfrm>
            <a:off x="1120779" y="689853"/>
            <a:ext cx="5529481" cy="5345411"/>
          </a:xfrm>
          <a:custGeom>
            <a:avLst/>
            <a:gdLst/>
            <a:ahLst/>
            <a:cxnLst/>
            <a:rect l="l" t="t" r="r" b="b"/>
            <a:pathLst>
              <a:path w="5529481" h="5345411">
                <a:moveTo>
                  <a:pt x="2944095" y="1281131"/>
                </a:moveTo>
                <a:cubicBezTo>
                  <a:pt x="2719605" y="1281131"/>
                  <a:pt x="2517051" y="1330217"/>
                  <a:pt x="2336432" y="1428388"/>
                </a:cubicBezTo>
                <a:cubicBezTo>
                  <a:pt x="2155812" y="1526559"/>
                  <a:pt x="2000848" y="1655409"/>
                  <a:pt x="1871538" y="1814936"/>
                </a:cubicBezTo>
                <a:cubicBezTo>
                  <a:pt x="1742229" y="1974464"/>
                  <a:pt x="1642179" y="2151172"/>
                  <a:pt x="1571388" y="2345060"/>
                </a:cubicBezTo>
                <a:cubicBezTo>
                  <a:pt x="1500598" y="2538947"/>
                  <a:pt x="1465203" y="2731608"/>
                  <a:pt x="1465203" y="2923041"/>
                </a:cubicBezTo>
                <a:cubicBezTo>
                  <a:pt x="1465203" y="3085024"/>
                  <a:pt x="1489611" y="3235962"/>
                  <a:pt x="1538428" y="3375855"/>
                </a:cubicBezTo>
                <a:cubicBezTo>
                  <a:pt x="1587245" y="3515749"/>
                  <a:pt x="1659244" y="3637236"/>
                  <a:pt x="1754423" y="3740315"/>
                </a:cubicBezTo>
                <a:cubicBezTo>
                  <a:pt x="1849604" y="3843395"/>
                  <a:pt x="1966737" y="3923158"/>
                  <a:pt x="2105826" y="3979607"/>
                </a:cubicBezTo>
                <a:cubicBezTo>
                  <a:pt x="2244914" y="4036055"/>
                  <a:pt x="2404768" y="4064279"/>
                  <a:pt x="2585387" y="4064279"/>
                </a:cubicBezTo>
                <a:cubicBezTo>
                  <a:pt x="2809877" y="4064279"/>
                  <a:pt x="3013639" y="4015194"/>
                  <a:pt x="3196674" y="3917023"/>
                </a:cubicBezTo>
                <a:cubicBezTo>
                  <a:pt x="3379709" y="3818852"/>
                  <a:pt x="3534674" y="3690003"/>
                  <a:pt x="3661567" y="3530475"/>
                </a:cubicBezTo>
                <a:cubicBezTo>
                  <a:pt x="3788461" y="3370947"/>
                  <a:pt x="3887303" y="3194239"/>
                  <a:pt x="3958094" y="3000351"/>
                </a:cubicBezTo>
                <a:cubicBezTo>
                  <a:pt x="4028884" y="2806464"/>
                  <a:pt x="4064280" y="2613803"/>
                  <a:pt x="4064280" y="2422369"/>
                </a:cubicBezTo>
                <a:cubicBezTo>
                  <a:pt x="4064280" y="2260387"/>
                  <a:pt x="4039871" y="2109449"/>
                  <a:pt x="3991054" y="1969556"/>
                </a:cubicBezTo>
                <a:cubicBezTo>
                  <a:pt x="3942237" y="1829662"/>
                  <a:pt x="3870238" y="1708176"/>
                  <a:pt x="3775059" y="1605096"/>
                </a:cubicBezTo>
                <a:cubicBezTo>
                  <a:pt x="3679879" y="1502016"/>
                  <a:pt x="3562745" y="1422252"/>
                  <a:pt x="3423656" y="1365804"/>
                </a:cubicBezTo>
                <a:cubicBezTo>
                  <a:pt x="3284568" y="1309355"/>
                  <a:pt x="3124714" y="1281131"/>
                  <a:pt x="2944095" y="1281131"/>
                </a:cubicBezTo>
                <a:close/>
                <a:moveTo>
                  <a:pt x="3070298" y="0"/>
                </a:moveTo>
                <a:cubicBezTo>
                  <a:pt x="3438439" y="0"/>
                  <a:pt x="3773448" y="58902"/>
                  <a:pt x="4075324" y="176708"/>
                </a:cubicBezTo>
                <a:cubicBezTo>
                  <a:pt x="4377200" y="294513"/>
                  <a:pt x="4636126" y="456495"/>
                  <a:pt x="4852102" y="662654"/>
                </a:cubicBezTo>
                <a:cubicBezTo>
                  <a:pt x="5068078" y="868813"/>
                  <a:pt x="5234969" y="1113014"/>
                  <a:pt x="5352774" y="1395255"/>
                </a:cubicBezTo>
                <a:cubicBezTo>
                  <a:pt x="5470579" y="1677497"/>
                  <a:pt x="5529481" y="1983054"/>
                  <a:pt x="5529481" y="2311927"/>
                </a:cubicBezTo>
                <a:cubicBezTo>
                  <a:pt x="5529481" y="2704611"/>
                  <a:pt x="5453399" y="3083797"/>
                  <a:pt x="5301234" y="3449484"/>
                </a:cubicBezTo>
                <a:cubicBezTo>
                  <a:pt x="5149069" y="3815171"/>
                  <a:pt x="4936774" y="4137907"/>
                  <a:pt x="4664349" y="4417695"/>
                </a:cubicBezTo>
                <a:cubicBezTo>
                  <a:pt x="4391925" y="4697482"/>
                  <a:pt x="4067961" y="4922048"/>
                  <a:pt x="3692457" y="5091393"/>
                </a:cubicBezTo>
                <a:cubicBezTo>
                  <a:pt x="3316953" y="5260738"/>
                  <a:pt x="2905862" y="5345411"/>
                  <a:pt x="2459184" y="5345411"/>
                </a:cubicBezTo>
                <a:cubicBezTo>
                  <a:pt x="2091042" y="5345411"/>
                  <a:pt x="1756034" y="5286508"/>
                  <a:pt x="1454158" y="5168703"/>
                </a:cubicBezTo>
                <a:cubicBezTo>
                  <a:pt x="1152282" y="5050898"/>
                  <a:pt x="893356" y="4888916"/>
                  <a:pt x="677380" y="4682757"/>
                </a:cubicBezTo>
                <a:cubicBezTo>
                  <a:pt x="461404" y="4476598"/>
                  <a:pt x="294513" y="4232398"/>
                  <a:pt x="176708" y="3950155"/>
                </a:cubicBezTo>
                <a:cubicBezTo>
                  <a:pt x="58903" y="3667914"/>
                  <a:pt x="0" y="3362356"/>
                  <a:pt x="0" y="3033484"/>
                </a:cubicBezTo>
                <a:cubicBezTo>
                  <a:pt x="0" y="2640800"/>
                  <a:pt x="76083" y="2261614"/>
                  <a:pt x="228248" y="1895927"/>
                </a:cubicBezTo>
                <a:cubicBezTo>
                  <a:pt x="380413" y="1530240"/>
                  <a:pt x="592708" y="1207503"/>
                  <a:pt x="865132" y="927716"/>
                </a:cubicBezTo>
                <a:cubicBezTo>
                  <a:pt x="1137557" y="647928"/>
                  <a:pt x="1461521" y="423362"/>
                  <a:pt x="1837025" y="254017"/>
                </a:cubicBezTo>
                <a:cubicBezTo>
                  <a:pt x="2212529" y="84672"/>
                  <a:pt x="2623620" y="0"/>
                  <a:pt x="3070298"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6873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9FC44-8B7C-964C-BB78-477DD26DD8DC}" type="datetimeFigureOut">
              <a:rPr lang="en-US" smtClean="0"/>
              <a:t>29-Jan-19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67256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9FC44-8B7C-964C-BB78-477DD26DD8DC}" type="datetimeFigureOut">
              <a:rPr lang="en-US" smtClean="0"/>
              <a:t>29-Jan-19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27017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B9FC44-8B7C-964C-BB78-477DD26DD8DC}" type="datetimeFigureOut">
              <a:rPr lang="en-US" smtClean="0"/>
              <a:t>29-Jan-19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06672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9FC44-8B7C-964C-BB78-477DD26DD8DC}" type="datetimeFigureOut">
              <a:rPr lang="en-US" smtClean="0"/>
              <a:t>29-Jan-19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130868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FC44-8B7C-964C-BB78-477DD26DD8DC}" type="datetimeFigureOut">
              <a:rPr lang="en-US" smtClean="0"/>
              <a:t>29-Jan-19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51086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FC44-8B7C-964C-BB78-477DD26DD8DC}" type="datetimeFigureOut">
              <a:rPr lang="en-US" smtClean="0"/>
              <a:t>29-Jan-19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41391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FC44-8B7C-964C-BB78-477DD26DD8DC}" type="datetimeFigureOut">
              <a:rPr lang="en-US" smtClean="0"/>
              <a:t>29-Jan-19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78CDA-272E-DF4F-A54C-A6A73E3CE258}" type="slidenum">
              <a:rPr lang="en-US" smtClean="0"/>
              <a:t>‹#›</a:t>
            </a:fld>
            <a:endParaRPr lang="en-US"/>
          </a:p>
        </p:txBody>
      </p:sp>
    </p:spTree>
    <p:extLst>
      <p:ext uri="{BB962C8B-B14F-4D97-AF65-F5344CB8AC3E}">
        <p14:creationId xmlns:p14="http://schemas.microsoft.com/office/powerpoint/2010/main" val="92593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9FC44-8B7C-964C-BB78-477DD26DD8DC}" type="datetimeFigureOut">
              <a:rPr lang="en-US" smtClean="0"/>
              <a:t>29-Jan-19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78CDA-272E-DF4F-A54C-A6A73E3CE258}" type="slidenum">
              <a:rPr lang="en-US" smtClean="0"/>
              <a:t>‹#›</a:t>
            </a:fld>
            <a:endParaRPr lang="en-US"/>
          </a:p>
        </p:txBody>
      </p:sp>
    </p:spTree>
    <p:extLst>
      <p:ext uri="{BB962C8B-B14F-4D97-AF65-F5344CB8AC3E}">
        <p14:creationId xmlns:p14="http://schemas.microsoft.com/office/powerpoint/2010/main" val="155840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6" name="Rectangle 5"/>
          <p:cNvSpPr/>
          <p:nvPr/>
        </p:nvSpPr>
        <p:spPr>
          <a:xfrm>
            <a:off x="0" y="0"/>
            <a:ext cx="12192000" cy="6858000"/>
          </a:xfrm>
          <a:prstGeom prst="rect">
            <a:avLst/>
          </a:prstGeom>
          <a:gradFill>
            <a:gsLst>
              <a:gs pos="0">
                <a:schemeClr val="tx1">
                  <a:lumMod val="95000"/>
                  <a:lumOff val="5000"/>
                  <a:alpha val="62000"/>
                </a:schemeClr>
              </a:gs>
              <a:gs pos="100000">
                <a:schemeClr val="tx1">
                  <a:lumMod val="95000"/>
                  <a:lumOff val="5000"/>
                  <a:alpha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771650"/>
            <a:ext cx="12192000" cy="3448050"/>
          </a:xfrm>
          <a:prstGeom prst="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773514" y="2103816"/>
            <a:ext cx="4644971" cy="646331"/>
          </a:xfrm>
          <a:prstGeom prst="rect">
            <a:avLst/>
          </a:prstGeom>
          <a:noFill/>
        </p:spPr>
        <p:txBody>
          <a:bodyPr wrap="square" rtlCol="0">
            <a:spAutoFit/>
          </a:bodyPr>
          <a:lstStyle/>
          <a:p>
            <a:pPr algn="ctr"/>
            <a:r>
              <a:rPr lang="en-US" sz="36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WELCOME</a:t>
            </a:r>
            <a:endParaRPr lang="en-US" sz="3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TextBox 8"/>
          <p:cNvSpPr txBox="1"/>
          <p:nvPr/>
        </p:nvSpPr>
        <p:spPr>
          <a:xfrm>
            <a:off x="2095498" y="3074294"/>
            <a:ext cx="8001002" cy="1458861"/>
          </a:xfrm>
          <a:prstGeom prst="rect">
            <a:avLst/>
          </a:prstGeom>
          <a:noFill/>
        </p:spPr>
        <p:txBody>
          <a:bodyPr wrap="square" lIns="91440" tIns="45720" rIns="91440" bIns="45720" rtlCol="0">
            <a:spAutoFit/>
          </a:bodyPr>
          <a:lstStyle/>
          <a:p>
            <a:pPr algn="ctr">
              <a:lnSpc>
                <a:spcPct val="120000"/>
              </a:lnSpc>
            </a:pPr>
            <a:r>
              <a:rPr lang="en-US" b="1" dirty="0" smtClean="0">
                <a:solidFill>
                  <a:schemeClr val="bg1"/>
                </a:solidFill>
                <a:latin typeface="+mj-lt"/>
                <a:cs typeface="Calibri"/>
              </a:rPr>
              <a:t>Advancing Equity through Collective Impact</a:t>
            </a:r>
          </a:p>
          <a:p>
            <a:pPr algn="ctr">
              <a:lnSpc>
                <a:spcPct val="120000"/>
              </a:lnSpc>
            </a:pPr>
            <a:endParaRPr lang="en-US" sz="1400" dirty="0">
              <a:solidFill>
                <a:schemeClr val="bg1"/>
              </a:solidFill>
              <a:latin typeface="+mj-lt"/>
              <a:ea typeface="Roboto Thin" charset="0"/>
              <a:cs typeface="Calibri"/>
            </a:endParaRPr>
          </a:p>
          <a:p>
            <a:pPr marL="342900" indent="-342900" algn="ctr">
              <a:lnSpc>
                <a:spcPct val="120000"/>
              </a:lnSpc>
              <a:buFont typeface="+mj-lt"/>
              <a:buAutoNum type="arabicPeriod"/>
            </a:pPr>
            <a:r>
              <a:rPr lang="en-US" sz="1400" dirty="0" smtClean="0">
                <a:solidFill>
                  <a:schemeClr val="bg1"/>
                </a:solidFill>
                <a:latin typeface="+mj-lt"/>
                <a:ea typeface="Roboto Thin" charset="0"/>
                <a:cs typeface="Calibri"/>
              </a:rPr>
              <a:t>Developing a Collective Impact Approach for Inclusive Community Development</a:t>
            </a:r>
          </a:p>
          <a:p>
            <a:pPr marL="342900" indent="-342900" algn="ctr">
              <a:lnSpc>
                <a:spcPct val="120000"/>
              </a:lnSpc>
              <a:buFont typeface="+mj-lt"/>
              <a:buAutoNum type="arabicPeriod"/>
            </a:pPr>
            <a:r>
              <a:rPr lang="en-US" sz="1400" dirty="0" smtClean="0">
                <a:solidFill>
                  <a:schemeClr val="bg1"/>
                </a:solidFill>
                <a:latin typeface="+mj-lt"/>
                <a:ea typeface="Roboto Thin" charset="0"/>
                <a:cs typeface="Calibri"/>
              </a:rPr>
              <a:t>Understanding the collaborative network—Assessing strengths and capacity to carry out the work</a:t>
            </a:r>
          </a:p>
          <a:p>
            <a:pPr marL="342900" indent="-342900" algn="ctr">
              <a:lnSpc>
                <a:spcPct val="120000"/>
              </a:lnSpc>
              <a:buFont typeface="+mj-lt"/>
              <a:buAutoNum type="arabicPeriod"/>
            </a:pPr>
            <a:r>
              <a:rPr lang="en-US" sz="1400" dirty="0" smtClean="0">
                <a:solidFill>
                  <a:schemeClr val="bg1"/>
                </a:solidFill>
                <a:latin typeface="+mj-lt"/>
                <a:ea typeface="Roboto Thin" charset="0"/>
                <a:cs typeface="Calibri"/>
              </a:rPr>
              <a:t>Resources to strengthen a collaborative model</a:t>
            </a:r>
            <a:endParaRPr lang="en-US" sz="1400" dirty="0">
              <a:solidFill>
                <a:schemeClr val="bg1"/>
              </a:solidFill>
              <a:latin typeface="+mj-lt"/>
              <a:ea typeface="Roboto Thin" charset="0"/>
              <a:cs typeface="Roboto Thin" charset="0"/>
            </a:endParaRPr>
          </a:p>
        </p:txBody>
      </p:sp>
      <p:cxnSp>
        <p:nvCxnSpPr>
          <p:cNvPr id="10" name="Straight Connector 9">
            <a:extLst>
              <a:ext uri="{FF2B5EF4-FFF2-40B4-BE49-F238E27FC236}">
                <a16:creationId xmlns:a16="http://schemas.microsoft.com/office/drawing/2014/main" id="{F3980DFC-6D72-40BF-B19B-D220D4C00CEE}"/>
              </a:ext>
            </a:extLst>
          </p:cNvPr>
          <p:cNvCxnSpPr>
            <a:cxnSpLocks/>
          </p:cNvCxnSpPr>
          <p:nvPr/>
        </p:nvCxnSpPr>
        <p:spPr>
          <a:xfrm flipH="1">
            <a:off x="4188630" y="2828948"/>
            <a:ext cx="36301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421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D76FB82-1806-496B-AF42-3617EE62FE7F}"/>
              </a:ext>
            </a:extLst>
          </p:cNvPr>
          <p:cNvSpPr/>
          <p:nvPr/>
        </p:nvSpPr>
        <p:spPr>
          <a:xfrm>
            <a:off x="1460671" y="689853"/>
            <a:ext cx="5672547" cy="5483714"/>
          </a:xfrm>
          <a:custGeom>
            <a:avLst/>
            <a:gdLst/>
            <a:ahLst/>
            <a:cxnLst/>
            <a:rect l="l" t="t" r="r" b="b"/>
            <a:pathLst>
              <a:path w="5672547" h="5483714">
                <a:moveTo>
                  <a:pt x="3020268" y="1314278"/>
                </a:moveTo>
                <a:cubicBezTo>
                  <a:pt x="2789970" y="1314278"/>
                  <a:pt x="2582175" y="1364634"/>
                  <a:pt x="2396882" y="1465345"/>
                </a:cubicBezTo>
                <a:cubicBezTo>
                  <a:pt x="2211590" y="1566056"/>
                  <a:pt x="2052616" y="1698239"/>
                  <a:pt x="1919961" y="1861894"/>
                </a:cubicBezTo>
                <a:cubicBezTo>
                  <a:pt x="1787306" y="2025549"/>
                  <a:pt x="1684667" y="2206829"/>
                  <a:pt x="1612045" y="2405733"/>
                </a:cubicBezTo>
                <a:cubicBezTo>
                  <a:pt x="1539423" y="2604638"/>
                  <a:pt x="1503112" y="2802283"/>
                  <a:pt x="1503112" y="2998669"/>
                </a:cubicBezTo>
                <a:cubicBezTo>
                  <a:pt x="1503112" y="3164843"/>
                  <a:pt x="1528152" y="3319686"/>
                  <a:pt x="1578232" y="3463199"/>
                </a:cubicBezTo>
                <a:cubicBezTo>
                  <a:pt x="1628312" y="3606712"/>
                  <a:pt x="1702173" y="3731342"/>
                  <a:pt x="1799816" y="3837088"/>
                </a:cubicBezTo>
                <a:cubicBezTo>
                  <a:pt x="1897458" y="3942835"/>
                  <a:pt x="2017623" y="4024663"/>
                  <a:pt x="2160310" y="4082572"/>
                </a:cubicBezTo>
                <a:cubicBezTo>
                  <a:pt x="2302997" y="4140480"/>
                  <a:pt x="2466987" y="4169435"/>
                  <a:pt x="2652279" y="4169435"/>
                </a:cubicBezTo>
                <a:cubicBezTo>
                  <a:pt x="2882577" y="4169435"/>
                  <a:pt x="3091611" y="4119079"/>
                  <a:pt x="3279382" y="4018368"/>
                </a:cubicBezTo>
                <a:cubicBezTo>
                  <a:pt x="3467153" y="3917657"/>
                  <a:pt x="3626127" y="3785474"/>
                  <a:pt x="3756304" y="3621819"/>
                </a:cubicBezTo>
                <a:cubicBezTo>
                  <a:pt x="3886481" y="3458163"/>
                  <a:pt x="3987881" y="3276884"/>
                  <a:pt x="4060503" y="3077980"/>
                </a:cubicBezTo>
                <a:cubicBezTo>
                  <a:pt x="4133124" y="2879075"/>
                  <a:pt x="4169435" y="2681430"/>
                  <a:pt x="4169435" y="2485043"/>
                </a:cubicBezTo>
                <a:cubicBezTo>
                  <a:pt x="4169435" y="2318870"/>
                  <a:pt x="4144395" y="2164027"/>
                  <a:pt x="4094315" y="2020514"/>
                </a:cubicBezTo>
                <a:cubicBezTo>
                  <a:pt x="4044236" y="1877001"/>
                  <a:pt x="3970374" y="1752371"/>
                  <a:pt x="3872731" y="1646624"/>
                </a:cubicBezTo>
                <a:cubicBezTo>
                  <a:pt x="3775089" y="1540878"/>
                  <a:pt x="3654924" y="1459050"/>
                  <a:pt x="3512237" y="1401141"/>
                </a:cubicBezTo>
                <a:cubicBezTo>
                  <a:pt x="3369550" y="1343232"/>
                  <a:pt x="3205560" y="1314278"/>
                  <a:pt x="3020268" y="1314278"/>
                </a:cubicBezTo>
                <a:close/>
                <a:moveTo>
                  <a:pt x="3149737" y="0"/>
                </a:moveTo>
                <a:cubicBezTo>
                  <a:pt x="3527403" y="0"/>
                  <a:pt x="3871079" y="60426"/>
                  <a:pt x="4180766" y="181279"/>
                </a:cubicBezTo>
                <a:cubicBezTo>
                  <a:pt x="4490452" y="302132"/>
                  <a:pt x="4756077" y="468306"/>
                  <a:pt x="4977641" y="679799"/>
                </a:cubicBezTo>
                <a:cubicBezTo>
                  <a:pt x="5199205" y="891292"/>
                  <a:pt x="5370414" y="1141811"/>
                  <a:pt x="5491267" y="1431354"/>
                </a:cubicBezTo>
                <a:cubicBezTo>
                  <a:pt x="5612120" y="1720899"/>
                  <a:pt x="5672547" y="2034362"/>
                  <a:pt x="5672547" y="2371743"/>
                </a:cubicBezTo>
                <a:cubicBezTo>
                  <a:pt x="5672547" y="2774588"/>
                  <a:pt x="5594496" y="3163584"/>
                  <a:pt x="5438394" y="3538732"/>
                </a:cubicBezTo>
                <a:cubicBezTo>
                  <a:pt x="5282292" y="3913881"/>
                  <a:pt x="5064504" y="4244968"/>
                  <a:pt x="4785031" y="4531994"/>
                </a:cubicBezTo>
                <a:cubicBezTo>
                  <a:pt x="4505558" y="4819021"/>
                  <a:pt x="4173212" y="5049397"/>
                  <a:pt x="3787993" y="5223124"/>
                </a:cubicBezTo>
                <a:cubicBezTo>
                  <a:pt x="3402773" y="5396850"/>
                  <a:pt x="2981046" y="5483714"/>
                  <a:pt x="2522811" y="5483714"/>
                </a:cubicBezTo>
                <a:cubicBezTo>
                  <a:pt x="2145144" y="5483714"/>
                  <a:pt x="1801468" y="5423287"/>
                  <a:pt x="1491782" y="5302434"/>
                </a:cubicBezTo>
                <a:cubicBezTo>
                  <a:pt x="1182096" y="5181580"/>
                  <a:pt x="916470" y="5015407"/>
                  <a:pt x="694906" y="4803914"/>
                </a:cubicBezTo>
                <a:cubicBezTo>
                  <a:pt x="473342" y="4592421"/>
                  <a:pt x="302133" y="4341902"/>
                  <a:pt x="181280" y="4052358"/>
                </a:cubicBezTo>
                <a:cubicBezTo>
                  <a:pt x="60427" y="3762815"/>
                  <a:pt x="0" y="3449351"/>
                  <a:pt x="0" y="3111969"/>
                </a:cubicBezTo>
                <a:cubicBezTo>
                  <a:pt x="0" y="2709125"/>
                  <a:pt x="78051" y="2320129"/>
                  <a:pt x="234153" y="1944981"/>
                </a:cubicBezTo>
                <a:cubicBezTo>
                  <a:pt x="390255" y="1569832"/>
                  <a:pt x="608043" y="1238745"/>
                  <a:pt x="887516" y="951719"/>
                </a:cubicBezTo>
                <a:cubicBezTo>
                  <a:pt x="1166989" y="664692"/>
                  <a:pt x="1499335" y="434315"/>
                  <a:pt x="1884555" y="260589"/>
                </a:cubicBezTo>
                <a:cubicBezTo>
                  <a:pt x="2269774" y="86863"/>
                  <a:pt x="2691502" y="0"/>
                  <a:pt x="3149737" y="0"/>
                </a:cubicBezTo>
                <a:close/>
              </a:path>
            </a:pathLst>
          </a:cu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49678F-208D-46B8-B611-365285D9B57C}"/>
              </a:ext>
            </a:extLst>
          </p:cNvPr>
          <p:cNvSpPr txBox="1"/>
          <p:nvPr/>
        </p:nvSpPr>
        <p:spPr>
          <a:xfrm>
            <a:off x="7090823" y="1803005"/>
            <a:ext cx="4644971" cy="1200329"/>
          </a:xfrm>
          <a:prstGeom prst="rect">
            <a:avLst/>
          </a:prstGeom>
          <a:noFill/>
        </p:spPr>
        <p:txBody>
          <a:bodyPr wrap="square" rtlCol="0">
            <a:spAutoFit/>
          </a:bodyPr>
          <a:lstStyle/>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COMMUNITY</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a:p>
            <a:r>
              <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ANALYSIS</a:t>
            </a:r>
          </a:p>
        </p:txBody>
      </p:sp>
      <p:sp>
        <p:nvSpPr>
          <p:cNvPr id="13" name="TextBox 12">
            <a:extLst>
              <a:ext uri="{FF2B5EF4-FFF2-40B4-BE49-F238E27FC236}">
                <a16:creationId xmlns:a16="http://schemas.microsoft.com/office/drawing/2014/main" id="{F46D27EE-4AE8-42DE-ABD3-DAE7015A087F}"/>
              </a:ext>
            </a:extLst>
          </p:cNvPr>
          <p:cNvSpPr txBox="1"/>
          <p:nvPr/>
        </p:nvSpPr>
        <p:spPr>
          <a:xfrm>
            <a:off x="7079856" y="3518892"/>
            <a:ext cx="3852518" cy="1421928"/>
          </a:xfrm>
          <a:prstGeom prst="rect">
            <a:avLst/>
          </a:prstGeom>
          <a:noFill/>
        </p:spPr>
        <p:txBody>
          <a:bodyPr wrap="square" lIns="91440" tIns="45720" rIns="91440" bIns="45720" rtlCol="0">
            <a:spAutoFit/>
          </a:bodyPr>
          <a:lstStyle/>
          <a:p>
            <a:pPr marL="171450" indent="-171450">
              <a:lnSpc>
                <a:spcPct val="120000"/>
              </a:lnSpc>
              <a:buFont typeface="Arial" charset="0"/>
              <a:buChar char="•"/>
            </a:pPr>
            <a:r>
              <a:rPr lang="en-US" sz="1200" dirty="0" smtClean="0">
                <a:solidFill>
                  <a:schemeClr val="bg1">
                    <a:lumMod val="50000"/>
                  </a:schemeClr>
                </a:solidFill>
                <a:latin typeface="+mj-lt"/>
                <a:cs typeface="Calibri"/>
              </a:rPr>
              <a:t>Martindale--Brightwood  Collective Impact Team</a:t>
            </a:r>
            <a:endParaRPr lang="en-US" sz="1200" dirty="0" smtClean="0">
              <a:solidFill>
                <a:schemeClr val="bg1">
                  <a:lumMod val="50000"/>
                </a:schemeClr>
              </a:solidFill>
              <a:latin typeface="+mj-lt"/>
              <a:ea typeface="Roboto Thin" charset="0"/>
              <a:cs typeface="Calibri"/>
            </a:endParaRP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Focus on Community Leadership Development</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Focus on 6 projects for advancing the area through 2022</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Other Funder Support in a place-based strategy </a:t>
            </a:r>
          </a:p>
          <a:p>
            <a:pPr>
              <a:lnSpc>
                <a:spcPct val="120000"/>
              </a:lnSpc>
            </a:pPr>
            <a:endParaRPr lang="en-US" sz="1200" dirty="0" smtClean="0">
              <a:solidFill>
                <a:schemeClr val="bg1">
                  <a:lumMod val="50000"/>
                </a:schemeClr>
              </a:solidFill>
              <a:latin typeface="+mj-lt"/>
              <a:ea typeface="Roboto Thin" charset="0"/>
              <a:cs typeface="Calibri"/>
            </a:endParaRPr>
          </a:p>
          <a:p>
            <a:pPr>
              <a:lnSpc>
                <a:spcPct val="120000"/>
              </a:lnSpc>
            </a:pPr>
            <a:endParaRPr lang="en-US" sz="1200" dirty="0">
              <a:solidFill>
                <a:schemeClr val="bg1">
                  <a:lumMod val="50000"/>
                </a:schemeClr>
              </a:solidFill>
              <a:latin typeface="+mj-lt"/>
              <a:ea typeface="Roboto Thin" charset="0"/>
              <a:cs typeface="Roboto Thin" charset="0"/>
            </a:endParaRPr>
          </a:p>
        </p:txBody>
      </p:sp>
      <p:grpSp>
        <p:nvGrpSpPr>
          <p:cNvPr id="2" name="Group 1">
            <a:extLst>
              <a:ext uri="{FF2B5EF4-FFF2-40B4-BE49-F238E27FC236}">
                <a16:creationId xmlns:a16="http://schemas.microsoft.com/office/drawing/2014/main" id="{1D30AF96-6A63-4248-8CC9-065C7440AE76}"/>
              </a:ext>
            </a:extLst>
          </p:cNvPr>
          <p:cNvGrpSpPr/>
          <p:nvPr/>
        </p:nvGrpSpPr>
        <p:grpSpPr>
          <a:xfrm>
            <a:off x="7137007" y="3111893"/>
            <a:ext cx="1671270" cy="324448"/>
            <a:chOff x="7137007" y="3111893"/>
            <a:chExt cx="1671270" cy="324448"/>
          </a:xfrm>
        </p:grpSpPr>
        <p:sp>
          <p:nvSpPr>
            <p:cNvPr id="14" name="Rectangle: Rounded Corners 13">
              <a:extLst>
                <a:ext uri="{FF2B5EF4-FFF2-40B4-BE49-F238E27FC236}">
                  <a16:creationId xmlns:a16="http://schemas.microsoft.com/office/drawing/2014/main" id="{4AA8076C-938A-48FB-BDC5-C760DC2C45E5}"/>
                </a:ext>
              </a:extLst>
            </p:cNvPr>
            <p:cNvSpPr/>
            <p:nvPr/>
          </p:nvSpPr>
          <p:spPr>
            <a:xfrm>
              <a:off x="7137007" y="3146365"/>
              <a:ext cx="1671269" cy="2899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1FAA339-202C-4D44-B82C-B141C57A0D81}"/>
                </a:ext>
              </a:extLst>
            </p:cNvPr>
            <p:cNvSpPr txBox="1"/>
            <p:nvPr/>
          </p:nvSpPr>
          <p:spPr>
            <a:xfrm>
              <a:off x="7144585" y="3111893"/>
              <a:ext cx="1663692" cy="324448"/>
            </a:xfrm>
            <a:prstGeom prst="rect">
              <a:avLst/>
            </a:prstGeom>
            <a:noFill/>
          </p:spPr>
          <p:txBody>
            <a:bodyPr wrap="square" lIns="91440" tIns="45720" rIns="91440" bIns="45720" rtlCol="0">
              <a:spAutoFit/>
            </a:bodyPr>
            <a:lstStyle/>
            <a:p>
              <a:pPr algn="ctr">
                <a:lnSpc>
                  <a:spcPct val="120000"/>
                </a:lnSpc>
              </a:pP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Opportunity</a:t>
              </a:r>
            </a:p>
          </p:txBody>
        </p:sp>
      </p:gr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46" r="22846"/>
          <a:stretch>
            <a:fillRect/>
          </a:stretch>
        </p:blipFill>
        <p:spPr/>
      </p:pic>
    </p:spTree>
    <p:extLst>
      <p:ext uri="{BB962C8B-B14F-4D97-AF65-F5344CB8AC3E}">
        <p14:creationId xmlns:p14="http://schemas.microsoft.com/office/powerpoint/2010/main" val="33725517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109" y="1951907"/>
            <a:ext cx="4480532" cy="3936869"/>
          </a:xfrm>
          <a:prstGeom prst="rect">
            <a:avLst/>
          </a:prstGeom>
        </p:spPr>
      </p:pic>
      <p:sp>
        <p:nvSpPr>
          <p:cNvPr id="37" name="TextBox 36">
            <a:extLst>
              <a:ext uri="{FF2B5EF4-FFF2-40B4-BE49-F238E27FC236}">
                <a16:creationId xmlns:a16="http://schemas.microsoft.com/office/drawing/2014/main" id="{B076589A-C14D-463B-A8E3-8A9A314EC33C}"/>
              </a:ext>
            </a:extLst>
          </p:cNvPr>
          <p:cNvSpPr txBox="1"/>
          <p:nvPr/>
        </p:nvSpPr>
        <p:spPr>
          <a:xfrm>
            <a:off x="3211028" y="336160"/>
            <a:ext cx="6379286" cy="1200329"/>
          </a:xfrm>
          <a:prstGeom prst="rect">
            <a:avLst/>
          </a:prstGeom>
          <a:noFill/>
        </p:spPr>
        <p:txBody>
          <a:bodyPr wrap="square" rtlCol="0">
            <a:spAutoFit/>
          </a:bodyPr>
          <a:lstStyle/>
          <a:p>
            <a:pPr algn="ctr"/>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MBCI Project Focus Areas People + Place Goals</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38" name="Straight Connector 37">
            <a:extLst>
              <a:ext uri="{FF2B5EF4-FFF2-40B4-BE49-F238E27FC236}">
                <a16:creationId xmlns:a16="http://schemas.microsoft.com/office/drawing/2014/main" id="{2FE4F759-F97D-4708-BC3A-B13915947010}"/>
              </a:ext>
            </a:extLst>
          </p:cNvPr>
          <p:cNvCxnSpPr>
            <a:cxnSpLocks/>
          </p:cNvCxnSpPr>
          <p:nvPr/>
        </p:nvCxnSpPr>
        <p:spPr>
          <a:xfrm flipH="1">
            <a:off x="5798294" y="1536489"/>
            <a:ext cx="724199"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C3BB49-1851-4A6A-A784-DE7561164B69}"/>
              </a:ext>
            </a:extLst>
          </p:cNvPr>
          <p:cNvSpPr txBox="1"/>
          <p:nvPr/>
        </p:nvSpPr>
        <p:spPr>
          <a:xfrm>
            <a:off x="935028" y="2256663"/>
            <a:ext cx="2348635" cy="1200329"/>
          </a:xfrm>
          <a:prstGeom prst="rect">
            <a:avLst/>
          </a:prstGeom>
          <a:noFill/>
        </p:spPr>
        <p:txBody>
          <a:bodyPr wrap="square" lIns="91440" tIns="45720" rIns="91440" bIns="45720" rtlCol="0">
            <a:spAutoFit/>
          </a:bodyPr>
          <a:lstStyle/>
          <a:p>
            <a:pPr marL="228600" indent="-228600" algn="r">
              <a:lnSpc>
                <a:spcPct val="120000"/>
              </a:lnSpc>
              <a:buFont typeface="+mj-lt"/>
              <a:buAutoNum type="arabicPeriod"/>
            </a:pPr>
            <a:r>
              <a:rPr lang="id-ID" sz="1200" dirty="0">
                <a:solidFill>
                  <a:schemeClr val="bg1">
                    <a:lumMod val="50000"/>
                  </a:schemeClr>
                </a:solidFill>
                <a:latin typeface="+mj-lt"/>
                <a:cs typeface="Calibri"/>
              </a:rPr>
              <a:t>C</a:t>
            </a:r>
            <a:r>
              <a:rPr lang="id-ID" sz="1200" dirty="0" smtClean="0">
                <a:solidFill>
                  <a:schemeClr val="bg1">
                    <a:lumMod val="50000"/>
                  </a:schemeClr>
                </a:solidFill>
                <a:latin typeface="+mj-lt"/>
                <a:cs typeface="Calibri"/>
              </a:rPr>
              <a:t>hildren meet growth and development milestones</a:t>
            </a:r>
          </a:p>
          <a:p>
            <a:pPr marL="228600" indent="-228600" algn="r">
              <a:lnSpc>
                <a:spcPct val="120000"/>
              </a:lnSpc>
              <a:buFont typeface="+mj-lt"/>
              <a:buAutoNum type="arabicPeriod"/>
            </a:pPr>
            <a:r>
              <a:rPr lang="en-US" sz="1200" dirty="0" smtClean="0">
                <a:solidFill>
                  <a:schemeClr val="bg1">
                    <a:lumMod val="50000"/>
                  </a:schemeClr>
                </a:solidFill>
                <a:latin typeface="+mj-lt"/>
                <a:cs typeface="Calibri"/>
              </a:rPr>
              <a:t>Children </a:t>
            </a:r>
            <a:r>
              <a:rPr lang="id-ID" sz="1200" dirty="0" smtClean="0">
                <a:solidFill>
                  <a:schemeClr val="bg1">
                    <a:lumMod val="50000"/>
                  </a:schemeClr>
                </a:solidFill>
                <a:latin typeface="+mj-lt"/>
                <a:cs typeface="Calibri"/>
              </a:rPr>
              <a:t>kindergarten ready</a:t>
            </a:r>
          </a:p>
          <a:p>
            <a:pPr marL="228600" indent="-228600" algn="r">
              <a:lnSpc>
                <a:spcPct val="120000"/>
              </a:lnSpc>
              <a:buFont typeface="+mj-lt"/>
              <a:buAutoNum type="arabicPeriod"/>
            </a:pPr>
            <a:r>
              <a:rPr lang="id-ID" sz="1200" dirty="0" smtClean="0">
                <a:solidFill>
                  <a:schemeClr val="bg1">
                    <a:lumMod val="50000"/>
                  </a:schemeClr>
                </a:solidFill>
                <a:latin typeface="+mj-lt"/>
                <a:cs typeface="Calibri"/>
              </a:rPr>
              <a:t>School</a:t>
            </a:r>
            <a:r>
              <a:rPr lang="id-ID" sz="1200" dirty="0">
                <a:solidFill>
                  <a:schemeClr val="bg1">
                    <a:lumMod val="50000"/>
                  </a:schemeClr>
                </a:solidFill>
                <a:latin typeface="+mj-lt"/>
                <a:cs typeface="Calibri"/>
              </a:rPr>
              <a:t>-</a:t>
            </a:r>
            <a:r>
              <a:rPr lang="id-ID" sz="1200" dirty="0" smtClean="0">
                <a:solidFill>
                  <a:schemeClr val="bg1">
                    <a:lumMod val="50000"/>
                  </a:schemeClr>
                </a:solidFill>
                <a:latin typeface="+mj-lt"/>
                <a:cs typeface="Calibri"/>
              </a:rPr>
              <a:t>age children are college and career ready</a:t>
            </a:r>
          </a:p>
        </p:txBody>
      </p:sp>
      <p:sp>
        <p:nvSpPr>
          <p:cNvPr id="41" name="TextBox 40">
            <a:extLst>
              <a:ext uri="{FF2B5EF4-FFF2-40B4-BE49-F238E27FC236}">
                <a16:creationId xmlns:a16="http://schemas.microsoft.com/office/drawing/2014/main" id="{682A0421-430D-4D4C-924C-7C2D3F8E14C0}"/>
              </a:ext>
            </a:extLst>
          </p:cNvPr>
          <p:cNvSpPr txBox="1"/>
          <p:nvPr/>
        </p:nvSpPr>
        <p:spPr>
          <a:xfrm>
            <a:off x="935028" y="3845923"/>
            <a:ext cx="2348635" cy="1200329"/>
          </a:xfrm>
          <a:prstGeom prst="rect">
            <a:avLst/>
          </a:prstGeom>
          <a:noFill/>
        </p:spPr>
        <p:txBody>
          <a:bodyPr wrap="square" lIns="91440" tIns="45720" rIns="91440" bIns="45720" rtlCol="0">
            <a:spAutoFit/>
          </a:bodyPr>
          <a:lstStyle/>
          <a:p>
            <a:pPr marL="228600" indent="-228600">
              <a:lnSpc>
                <a:spcPct val="120000"/>
              </a:lnSpc>
              <a:buFont typeface="+mj-lt"/>
              <a:buAutoNum type="arabicPeriod"/>
            </a:pPr>
            <a:r>
              <a:rPr lang="id-ID" sz="1200" dirty="0">
                <a:solidFill>
                  <a:schemeClr val="bg1">
                    <a:lumMod val="50000"/>
                  </a:schemeClr>
                </a:solidFill>
                <a:latin typeface="+mj-lt"/>
                <a:cs typeface="Calibri"/>
              </a:rPr>
              <a:t>A</a:t>
            </a:r>
            <a:r>
              <a:rPr lang="id-ID" sz="1200" dirty="0" smtClean="0">
                <a:solidFill>
                  <a:schemeClr val="bg1">
                    <a:lumMod val="50000"/>
                  </a:schemeClr>
                </a:solidFill>
                <a:latin typeface="+mj-lt"/>
                <a:cs typeface="Calibri"/>
              </a:rPr>
              <a:t>dults obtain and maintain employment</a:t>
            </a:r>
          </a:p>
          <a:p>
            <a:pPr marL="228600" indent="-228600">
              <a:lnSpc>
                <a:spcPct val="120000"/>
              </a:lnSpc>
              <a:buFont typeface="+mj-lt"/>
              <a:buAutoNum type="arabicPeriod"/>
            </a:pPr>
            <a:r>
              <a:rPr lang="id-ID" sz="1200" dirty="0" smtClean="0">
                <a:solidFill>
                  <a:schemeClr val="bg1">
                    <a:lumMod val="50000"/>
                  </a:schemeClr>
                </a:solidFill>
                <a:latin typeface="+mj-lt"/>
                <a:ea typeface="Roboto Thin" charset="0"/>
                <a:cs typeface="Calibri"/>
              </a:rPr>
              <a:t>Increase in community businesses </a:t>
            </a:r>
          </a:p>
          <a:p>
            <a:pPr marL="228600" indent="-228600">
              <a:lnSpc>
                <a:spcPct val="120000"/>
              </a:lnSpc>
              <a:buFont typeface="+mj-lt"/>
              <a:buAutoNum type="arabicPeriod"/>
            </a:pPr>
            <a:r>
              <a:rPr lang="id-ID" sz="1200" dirty="0" smtClean="0">
                <a:solidFill>
                  <a:schemeClr val="bg1">
                    <a:lumMod val="50000"/>
                  </a:schemeClr>
                </a:solidFill>
                <a:latin typeface="+mj-lt"/>
                <a:ea typeface="Roboto Thin" charset="0"/>
                <a:cs typeface="Calibri"/>
              </a:rPr>
              <a:t>Increase in  entrepreneurship</a:t>
            </a:r>
            <a:endParaRPr lang="en-US" sz="1200" dirty="0">
              <a:solidFill>
                <a:schemeClr val="bg1">
                  <a:lumMod val="50000"/>
                </a:schemeClr>
              </a:solidFill>
              <a:latin typeface="+mj-lt"/>
              <a:ea typeface="Roboto Thin" charset="0"/>
              <a:cs typeface="Roboto Thin" charset="0"/>
            </a:endParaRPr>
          </a:p>
        </p:txBody>
      </p:sp>
      <p:sp>
        <p:nvSpPr>
          <p:cNvPr id="42" name="TextBox 41">
            <a:extLst>
              <a:ext uri="{FF2B5EF4-FFF2-40B4-BE49-F238E27FC236}">
                <a16:creationId xmlns:a16="http://schemas.microsoft.com/office/drawing/2014/main" id="{BE0C7944-2615-4810-92CA-5F835E43292D}"/>
              </a:ext>
            </a:extLst>
          </p:cNvPr>
          <p:cNvSpPr txBox="1"/>
          <p:nvPr/>
        </p:nvSpPr>
        <p:spPr>
          <a:xfrm>
            <a:off x="935028" y="5441080"/>
            <a:ext cx="2348636" cy="520784"/>
          </a:xfrm>
          <a:prstGeom prst="rect">
            <a:avLst/>
          </a:prstGeom>
          <a:noFill/>
        </p:spPr>
        <p:txBody>
          <a:bodyPr wrap="square" lIns="91440" tIns="45720" rIns="91440" bIns="45720" rtlCol="0">
            <a:spAutoFit/>
          </a:bodyPr>
          <a:lstStyle/>
          <a:p>
            <a:pPr marL="228600" indent="-228600" algn="r">
              <a:lnSpc>
                <a:spcPct val="120000"/>
              </a:lnSpc>
              <a:buFont typeface="+mj-lt"/>
              <a:buAutoNum type="arabicPeriod"/>
            </a:pPr>
            <a:r>
              <a:rPr lang="id-ID" sz="1200" dirty="0" smtClean="0">
                <a:solidFill>
                  <a:schemeClr val="bg1">
                    <a:lumMod val="50000"/>
                  </a:schemeClr>
                </a:solidFill>
                <a:latin typeface="+mj-lt"/>
                <a:cs typeface="Calibri"/>
              </a:rPr>
              <a:t>More affordable housing options</a:t>
            </a:r>
            <a:endParaRPr lang="en-US" sz="1200" dirty="0">
              <a:solidFill>
                <a:schemeClr val="bg1">
                  <a:lumMod val="50000"/>
                </a:schemeClr>
              </a:solidFill>
              <a:latin typeface="+mj-lt"/>
              <a:ea typeface="Roboto Thin" charset="0"/>
              <a:cs typeface="Roboto Thin" charset="0"/>
            </a:endParaRPr>
          </a:p>
        </p:txBody>
      </p:sp>
      <p:sp>
        <p:nvSpPr>
          <p:cNvPr id="43" name="TextBox 42">
            <a:extLst>
              <a:ext uri="{FF2B5EF4-FFF2-40B4-BE49-F238E27FC236}">
                <a16:creationId xmlns:a16="http://schemas.microsoft.com/office/drawing/2014/main" id="{7DABDFF2-90E3-43BC-A6A9-587554F8D1D5}"/>
              </a:ext>
            </a:extLst>
          </p:cNvPr>
          <p:cNvSpPr txBox="1"/>
          <p:nvPr/>
        </p:nvSpPr>
        <p:spPr>
          <a:xfrm>
            <a:off x="9049631" y="2256663"/>
            <a:ext cx="2663949" cy="1200329"/>
          </a:xfrm>
          <a:prstGeom prst="rect">
            <a:avLst/>
          </a:prstGeom>
          <a:noFill/>
        </p:spPr>
        <p:txBody>
          <a:bodyPr wrap="square" lIns="91440" tIns="45720" rIns="91440" bIns="45720" rtlCol="0">
            <a:spAutoFit/>
          </a:bodyPr>
          <a:lstStyle/>
          <a:p>
            <a:pPr marL="228600" indent="-228600">
              <a:lnSpc>
                <a:spcPct val="120000"/>
              </a:lnSpc>
              <a:buFont typeface="+mj-lt"/>
              <a:buAutoNum type="arabicPeriod"/>
            </a:pPr>
            <a:r>
              <a:rPr lang="id-ID" sz="1200" dirty="0" smtClean="0">
                <a:solidFill>
                  <a:schemeClr val="bg1">
                    <a:lumMod val="50000"/>
                  </a:schemeClr>
                </a:solidFill>
                <a:latin typeface="+mj-lt"/>
                <a:cs typeface="Calibri Light"/>
              </a:rPr>
              <a:t>Enhance resident access to arts, recreation and entertainment</a:t>
            </a:r>
          </a:p>
          <a:p>
            <a:pPr marL="228600" indent="-228600">
              <a:lnSpc>
                <a:spcPct val="120000"/>
              </a:lnSpc>
              <a:buFont typeface="+mj-lt"/>
              <a:buAutoNum type="arabicPeriod"/>
            </a:pPr>
            <a:r>
              <a:rPr lang="id-ID" sz="1200" dirty="0" smtClean="0">
                <a:solidFill>
                  <a:schemeClr val="bg1">
                    <a:lumMod val="50000"/>
                  </a:schemeClr>
                </a:solidFill>
                <a:latin typeface="+mj-lt"/>
                <a:ea typeface="Roboto Thin" charset="0"/>
                <a:cs typeface="Calibri Light"/>
              </a:rPr>
              <a:t>Increase the cleanliness and beautification of the area through placemaking</a:t>
            </a:r>
            <a:endParaRPr lang="en-US" sz="1200" dirty="0">
              <a:solidFill>
                <a:schemeClr val="bg1">
                  <a:lumMod val="50000"/>
                </a:schemeClr>
              </a:solidFill>
              <a:latin typeface="+mj-lt"/>
              <a:ea typeface="Roboto Thin" charset="0"/>
              <a:cs typeface="Roboto Thin" charset="0"/>
            </a:endParaRPr>
          </a:p>
        </p:txBody>
      </p:sp>
      <p:sp>
        <p:nvSpPr>
          <p:cNvPr id="44" name="TextBox 43">
            <a:extLst>
              <a:ext uri="{FF2B5EF4-FFF2-40B4-BE49-F238E27FC236}">
                <a16:creationId xmlns:a16="http://schemas.microsoft.com/office/drawing/2014/main" id="{2DAA3ED3-78D4-4E41-8A2E-9A1565539462}"/>
              </a:ext>
            </a:extLst>
          </p:cNvPr>
          <p:cNvSpPr txBox="1"/>
          <p:nvPr/>
        </p:nvSpPr>
        <p:spPr>
          <a:xfrm>
            <a:off x="9049631" y="3845923"/>
            <a:ext cx="2361319" cy="757130"/>
          </a:xfrm>
          <a:prstGeom prst="rect">
            <a:avLst/>
          </a:prstGeom>
          <a:noFill/>
        </p:spPr>
        <p:txBody>
          <a:bodyPr wrap="square" lIns="91440" tIns="45720" rIns="91440" bIns="45720" rtlCol="0">
            <a:spAutoFit/>
          </a:bodyPr>
          <a:lstStyle/>
          <a:p>
            <a:pPr marL="228600" indent="-228600">
              <a:lnSpc>
                <a:spcPct val="120000"/>
              </a:lnSpc>
              <a:buFont typeface="+mj-lt"/>
              <a:buAutoNum type="arabicPeriod"/>
            </a:pPr>
            <a:r>
              <a:rPr lang="id-ID" sz="1200" dirty="0" smtClean="0">
                <a:solidFill>
                  <a:schemeClr val="bg1">
                    <a:lumMod val="50000"/>
                  </a:schemeClr>
                </a:solidFill>
                <a:latin typeface="+mj-lt"/>
                <a:cs typeface="Calibri"/>
              </a:rPr>
              <a:t>Increase in food security</a:t>
            </a:r>
          </a:p>
          <a:p>
            <a:pPr marL="228600" indent="-228600">
              <a:lnSpc>
                <a:spcPct val="120000"/>
              </a:lnSpc>
              <a:buFont typeface="+mj-lt"/>
              <a:buAutoNum type="arabicPeriod"/>
            </a:pPr>
            <a:r>
              <a:rPr lang="id-ID" sz="1200" dirty="0" smtClean="0">
                <a:solidFill>
                  <a:schemeClr val="bg1">
                    <a:lumMod val="50000"/>
                  </a:schemeClr>
                </a:solidFill>
                <a:latin typeface="+mj-lt"/>
                <a:cs typeface="Calibri"/>
              </a:rPr>
              <a:t>Increase in community produced goods</a:t>
            </a:r>
            <a:endParaRPr lang="en-US" sz="1200" dirty="0">
              <a:solidFill>
                <a:schemeClr val="bg1">
                  <a:lumMod val="50000"/>
                </a:schemeClr>
              </a:solidFill>
              <a:latin typeface="+mj-lt"/>
              <a:ea typeface="Roboto Thin" charset="0"/>
              <a:cs typeface="Roboto Thin" charset="0"/>
            </a:endParaRPr>
          </a:p>
        </p:txBody>
      </p:sp>
      <p:sp>
        <p:nvSpPr>
          <p:cNvPr id="45" name="TextBox 44">
            <a:extLst>
              <a:ext uri="{FF2B5EF4-FFF2-40B4-BE49-F238E27FC236}">
                <a16:creationId xmlns:a16="http://schemas.microsoft.com/office/drawing/2014/main" id="{622C591E-C6E6-42FB-A580-223ACC276E55}"/>
              </a:ext>
            </a:extLst>
          </p:cNvPr>
          <p:cNvSpPr txBox="1"/>
          <p:nvPr/>
        </p:nvSpPr>
        <p:spPr>
          <a:xfrm>
            <a:off x="9049631" y="5258614"/>
            <a:ext cx="2189869" cy="1643527"/>
          </a:xfrm>
          <a:prstGeom prst="rect">
            <a:avLst/>
          </a:prstGeom>
          <a:noFill/>
        </p:spPr>
        <p:txBody>
          <a:bodyPr wrap="square" lIns="91440" tIns="45720" rIns="91440" bIns="45720" rtlCol="0">
            <a:spAutoFit/>
          </a:bodyPr>
          <a:lstStyle/>
          <a:p>
            <a:pPr marL="228600" indent="-228600">
              <a:lnSpc>
                <a:spcPct val="120000"/>
              </a:lnSpc>
              <a:buFont typeface="+mj-lt"/>
              <a:buAutoNum type="arabicPeriod"/>
            </a:pPr>
            <a:r>
              <a:rPr lang="id-ID" sz="1200" dirty="0" smtClean="0">
                <a:solidFill>
                  <a:schemeClr val="bg1">
                    <a:lumMod val="50000"/>
                  </a:schemeClr>
                </a:solidFill>
                <a:latin typeface="+mj-lt"/>
                <a:cs typeface="Calibri"/>
              </a:rPr>
              <a:t>Connect neighbors with one another through events, information, community news, and trainings</a:t>
            </a:r>
          </a:p>
          <a:p>
            <a:pPr marL="228600" indent="-228600">
              <a:lnSpc>
                <a:spcPct val="120000"/>
              </a:lnSpc>
              <a:buFont typeface="+mj-lt"/>
              <a:buAutoNum type="arabicPeriod"/>
            </a:pPr>
            <a:r>
              <a:rPr lang="id-ID" sz="1200" dirty="0" smtClean="0">
                <a:solidFill>
                  <a:schemeClr val="bg1">
                    <a:lumMod val="50000"/>
                  </a:schemeClr>
                </a:solidFill>
                <a:latin typeface="+mj-lt"/>
                <a:ea typeface="Roboto Thin" charset="0"/>
                <a:cs typeface="Calibri"/>
              </a:rPr>
              <a:t>Develop community fellows program to cultivate MB leadership</a:t>
            </a:r>
            <a:endParaRPr lang="en-US" sz="1200" dirty="0">
              <a:solidFill>
                <a:schemeClr val="bg1">
                  <a:lumMod val="50000"/>
                </a:schemeClr>
              </a:solidFill>
              <a:latin typeface="+mj-lt"/>
              <a:ea typeface="Roboto Thin" charset="0"/>
              <a:cs typeface="Roboto Thin" charset="0"/>
            </a:endParaRPr>
          </a:p>
        </p:txBody>
      </p:sp>
      <p:grpSp>
        <p:nvGrpSpPr>
          <p:cNvPr id="22" name="Group 21">
            <a:extLst>
              <a:ext uri="{FF2B5EF4-FFF2-40B4-BE49-F238E27FC236}">
                <a16:creationId xmlns:a16="http://schemas.microsoft.com/office/drawing/2014/main" id="{322150E2-7FAB-4923-B21B-0FF97F44FD18}"/>
              </a:ext>
            </a:extLst>
          </p:cNvPr>
          <p:cNvGrpSpPr/>
          <p:nvPr/>
        </p:nvGrpSpPr>
        <p:grpSpPr>
          <a:xfrm>
            <a:off x="1367980" y="1972461"/>
            <a:ext cx="2377833" cy="400110"/>
            <a:chOff x="1367980" y="1972461"/>
            <a:chExt cx="2377833" cy="400110"/>
          </a:xfrm>
        </p:grpSpPr>
        <p:sp>
          <p:nvSpPr>
            <p:cNvPr id="70" name="Oval 69">
              <a:extLst>
                <a:ext uri="{FF2B5EF4-FFF2-40B4-BE49-F238E27FC236}">
                  <a16:creationId xmlns:a16="http://schemas.microsoft.com/office/drawing/2014/main" id="{0F5081D1-CAB7-4405-B069-F69523940281}"/>
                </a:ext>
              </a:extLst>
            </p:cNvPr>
            <p:cNvSpPr/>
            <p:nvPr/>
          </p:nvSpPr>
          <p:spPr>
            <a:xfrm>
              <a:off x="3279443" y="1988871"/>
              <a:ext cx="330532" cy="3305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61EC71E-7B72-45A0-8FBB-1F7F41E3EBEF}"/>
                </a:ext>
              </a:extLst>
            </p:cNvPr>
            <p:cNvSpPr txBox="1"/>
            <p:nvPr/>
          </p:nvSpPr>
          <p:spPr>
            <a:xfrm>
              <a:off x="1367980" y="1972461"/>
              <a:ext cx="1911463" cy="400110"/>
            </a:xfrm>
            <a:prstGeom prst="rect">
              <a:avLst/>
            </a:prstGeom>
            <a:noFill/>
          </p:spPr>
          <p:txBody>
            <a:bodyPr wrap="square" rtlCol="0" anchor="t">
              <a:spAutoFit/>
            </a:bodyPr>
            <a:lstStyle/>
            <a:p>
              <a:pPr algn="r"/>
              <a:r>
                <a:rPr lang="en-US" sz="2000" b="1" spc="50" dirty="0" smtClean="0">
                  <a:solidFill>
                    <a:schemeClr val="accent1"/>
                  </a:solidFill>
                  <a:latin typeface="+mj-lt"/>
                </a:rPr>
                <a:t>Education </a:t>
              </a:r>
              <a:endParaRPr lang="en-US" sz="2000" b="1" spc="50" dirty="0">
                <a:solidFill>
                  <a:schemeClr val="accent1"/>
                </a:solidFill>
                <a:latin typeface="+mj-lt"/>
              </a:endParaRPr>
            </a:p>
          </p:txBody>
        </p:sp>
        <p:sp>
          <p:nvSpPr>
            <p:cNvPr id="68" name="TextBox 67">
              <a:extLst>
                <a:ext uri="{FF2B5EF4-FFF2-40B4-BE49-F238E27FC236}">
                  <a16:creationId xmlns:a16="http://schemas.microsoft.com/office/drawing/2014/main" id="{4C2A7CFF-A5DD-493D-8E82-A99D5AA70E70}"/>
                </a:ext>
              </a:extLst>
            </p:cNvPr>
            <p:cNvSpPr txBox="1"/>
            <p:nvPr/>
          </p:nvSpPr>
          <p:spPr>
            <a:xfrm>
              <a:off x="3211028" y="2023332"/>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01</a:t>
              </a:r>
            </a:p>
          </p:txBody>
        </p:sp>
      </p:grpSp>
      <p:grpSp>
        <p:nvGrpSpPr>
          <p:cNvPr id="23" name="Group 22">
            <a:extLst>
              <a:ext uri="{FF2B5EF4-FFF2-40B4-BE49-F238E27FC236}">
                <a16:creationId xmlns:a16="http://schemas.microsoft.com/office/drawing/2014/main" id="{655DF2E8-80F2-436C-B17D-70FA29067EC1}"/>
              </a:ext>
            </a:extLst>
          </p:cNvPr>
          <p:cNvGrpSpPr/>
          <p:nvPr/>
        </p:nvGrpSpPr>
        <p:grpSpPr>
          <a:xfrm>
            <a:off x="489392" y="3553048"/>
            <a:ext cx="3256421" cy="400110"/>
            <a:chOff x="650627" y="3553048"/>
            <a:chExt cx="3095186" cy="400110"/>
          </a:xfrm>
        </p:grpSpPr>
        <p:sp>
          <p:nvSpPr>
            <p:cNvPr id="4" name="TextBox 3">
              <a:extLst>
                <a:ext uri="{FF2B5EF4-FFF2-40B4-BE49-F238E27FC236}">
                  <a16:creationId xmlns:a16="http://schemas.microsoft.com/office/drawing/2014/main" id="{151E360B-BDFA-415D-BF87-B8BABED8D9D7}"/>
                </a:ext>
              </a:extLst>
            </p:cNvPr>
            <p:cNvSpPr txBox="1"/>
            <p:nvPr/>
          </p:nvSpPr>
          <p:spPr>
            <a:xfrm>
              <a:off x="650627" y="3553048"/>
              <a:ext cx="2628816" cy="400110"/>
            </a:xfrm>
            <a:prstGeom prst="rect">
              <a:avLst/>
            </a:prstGeom>
            <a:noFill/>
          </p:spPr>
          <p:txBody>
            <a:bodyPr wrap="square" rtlCol="0" anchor="t">
              <a:spAutoFit/>
            </a:bodyPr>
            <a:lstStyle/>
            <a:p>
              <a:pPr algn="r"/>
              <a:r>
                <a:rPr lang="en-US" sz="2000" b="1" spc="50" dirty="0" smtClean="0">
                  <a:solidFill>
                    <a:schemeClr val="accent2"/>
                  </a:solidFill>
                  <a:latin typeface="+mj-lt"/>
                </a:rPr>
                <a:t>Economic Mobility </a:t>
              </a:r>
              <a:endParaRPr lang="en-US" sz="2000" b="1" spc="50" dirty="0">
                <a:solidFill>
                  <a:schemeClr val="accent2"/>
                </a:solidFill>
                <a:latin typeface="+mj-lt"/>
              </a:endParaRPr>
            </a:p>
          </p:txBody>
        </p:sp>
        <p:sp>
          <p:nvSpPr>
            <p:cNvPr id="71" name="Oval 70">
              <a:extLst>
                <a:ext uri="{FF2B5EF4-FFF2-40B4-BE49-F238E27FC236}">
                  <a16:creationId xmlns:a16="http://schemas.microsoft.com/office/drawing/2014/main" id="{67349E12-599B-447B-8E77-84A5F21DD4B4}"/>
                </a:ext>
              </a:extLst>
            </p:cNvPr>
            <p:cNvSpPr/>
            <p:nvPr/>
          </p:nvSpPr>
          <p:spPr>
            <a:xfrm>
              <a:off x="3279443" y="3579655"/>
              <a:ext cx="330532" cy="330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79A9E464-F7B2-47A6-BA0E-77B8F21CD6F9}"/>
                </a:ext>
              </a:extLst>
            </p:cNvPr>
            <p:cNvSpPr txBox="1"/>
            <p:nvPr/>
          </p:nvSpPr>
          <p:spPr>
            <a:xfrm>
              <a:off x="3211028" y="3614116"/>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02</a:t>
              </a:r>
            </a:p>
          </p:txBody>
        </p:sp>
      </p:grpSp>
      <p:grpSp>
        <p:nvGrpSpPr>
          <p:cNvPr id="24" name="Group 23">
            <a:extLst>
              <a:ext uri="{FF2B5EF4-FFF2-40B4-BE49-F238E27FC236}">
                <a16:creationId xmlns:a16="http://schemas.microsoft.com/office/drawing/2014/main" id="{E88DAED7-A782-4B1A-81BB-FCDD679E8243}"/>
              </a:ext>
            </a:extLst>
          </p:cNvPr>
          <p:cNvGrpSpPr/>
          <p:nvPr/>
        </p:nvGrpSpPr>
        <p:grpSpPr>
          <a:xfrm>
            <a:off x="799190" y="5134283"/>
            <a:ext cx="2946623" cy="400110"/>
            <a:chOff x="799190" y="5134283"/>
            <a:chExt cx="2946623" cy="400110"/>
          </a:xfrm>
        </p:grpSpPr>
        <p:sp>
          <p:nvSpPr>
            <p:cNvPr id="6" name="TextBox 5">
              <a:extLst>
                <a:ext uri="{FF2B5EF4-FFF2-40B4-BE49-F238E27FC236}">
                  <a16:creationId xmlns:a16="http://schemas.microsoft.com/office/drawing/2014/main" id="{BE82176F-8BFC-4698-A36F-8F15806738E8}"/>
                </a:ext>
              </a:extLst>
            </p:cNvPr>
            <p:cNvSpPr txBox="1"/>
            <p:nvPr/>
          </p:nvSpPr>
          <p:spPr>
            <a:xfrm>
              <a:off x="799190" y="5134283"/>
              <a:ext cx="2480253" cy="400110"/>
            </a:xfrm>
            <a:prstGeom prst="rect">
              <a:avLst/>
            </a:prstGeom>
            <a:noFill/>
          </p:spPr>
          <p:txBody>
            <a:bodyPr wrap="square" rtlCol="0" anchor="t">
              <a:spAutoFit/>
            </a:bodyPr>
            <a:lstStyle/>
            <a:p>
              <a:pPr algn="r"/>
              <a:r>
                <a:rPr lang="en-US" sz="2000" b="1" spc="50" dirty="0" smtClean="0">
                  <a:solidFill>
                    <a:schemeClr val="accent1"/>
                  </a:solidFill>
                  <a:latin typeface="+mj-lt"/>
                </a:rPr>
                <a:t>Housing Stability </a:t>
              </a:r>
              <a:endParaRPr lang="en-US" sz="2000" b="1" spc="50" dirty="0">
                <a:solidFill>
                  <a:schemeClr val="accent1"/>
                </a:solidFill>
                <a:latin typeface="+mj-lt"/>
              </a:endParaRPr>
            </a:p>
          </p:txBody>
        </p:sp>
        <p:sp>
          <p:nvSpPr>
            <p:cNvPr id="73" name="Oval 72">
              <a:extLst>
                <a:ext uri="{FF2B5EF4-FFF2-40B4-BE49-F238E27FC236}">
                  <a16:creationId xmlns:a16="http://schemas.microsoft.com/office/drawing/2014/main" id="{3A3E91E9-650E-4ADE-A0CC-BF3AE1C78C37}"/>
                </a:ext>
              </a:extLst>
            </p:cNvPr>
            <p:cNvSpPr/>
            <p:nvPr/>
          </p:nvSpPr>
          <p:spPr>
            <a:xfrm>
              <a:off x="3279443" y="5151956"/>
              <a:ext cx="330532" cy="3305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42FB4C6B-A796-4F60-AA33-78956337EA04}"/>
                </a:ext>
              </a:extLst>
            </p:cNvPr>
            <p:cNvSpPr txBox="1"/>
            <p:nvPr/>
          </p:nvSpPr>
          <p:spPr>
            <a:xfrm>
              <a:off x="3211028" y="5186417"/>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03</a:t>
              </a:r>
            </a:p>
          </p:txBody>
        </p:sp>
      </p:grpSp>
      <p:grpSp>
        <p:nvGrpSpPr>
          <p:cNvPr id="25" name="Group 24">
            <a:extLst>
              <a:ext uri="{FF2B5EF4-FFF2-40B4-BE49-F238E27FC236}">
                <a16:creationId xmlns:a16="http://schemas.microsoft.com/office/drawing/2014/main" id="{7DB16F08-044A-47B4-801C-B2E4257A7E2C}"/>
              </a:ext>
            </a:extLst>
          </p:cNvPr>
          <p:cNvGrpSpPr/>
          <p:nvPr/>
        </p:nvGrpSpPr>
        <p:grpSpPr>
          <a:xfrm>
            <a:off x="8587479" y="1960152"/>
            <a:ext cx="2823471" cy="400110"/>
            <a:chOff x="8587479" y="1960152"/>
            <a:chExt cx="2823471" cy="400110"/>
          </a:xfrm>
        </p:grpSpPr>
        <p:sp>
          <p:nvSpPr>
            <p:cNvPr id="8" name="TextBox 7">
              <a:extLst>
                <a:ext uri="{FF2B5EF4-FFF2-40B4-BE49-F238E27FC236}">
                  <a16:creationId xmlns:a16="http://schemas.microsoft.com/office/drawing/2014/main" id="{63086367-F0D0-476A-9E00-424E8938A294}"/>
                </a:ext>
              </a:extLst>
            </p:cNvPr>
            <p:cNvSpPr txBox="1"/>
            <p:nvPr/>
          </p:nvSpPr>
          <p:spPr>
            <a:xfrm>
              <a:off x="9053851" y="1960152"/>
              <a:ext cx="2357099" cy="400110"/>
            </a:xfrm>
            <a:prstGeom prst="rect">
              <a:avLst/>
            </a:prstGeom>
            <a:noFill/>
          </p:spPr>
          <p:txBody>
            <a:bodyPr wrap="square" rtlCol="0" anchor="t">
              <a:spAutoFit/>
            </a:bodyPr>
            <a:lstStyle/>
            <a:p>
              <a:r>
                <a:rPr lang="en-US" sz="2000" b="1" spc="50" dirty="0" smtClean="0">
                  <a:solidFill>
                    <a:schemeClr val="accent2"/>
                  </a:solidFill>
                  <a:latin typeface="+mj-lt"/>
                </a:rPr>
                <a:t>Built Environment</a:t>
              </a:r>
              <a:endParaRPr lang="en-US" sz="2000" b="1" spc="50" dirty="0">
                <a:solidFill>
                  <a:schemeClr val="accent2"/>
                </a:solidFill>
                <a:latin typeface="+mj-lt"/>
              </a:endParaRPr>
            </a:p>
          </p:txBody>
        </p:sp>
        <p:sp>
          <p:nvSpPr>
            <p:cNvPr id="75" name="Oval 74">
              <a:extLst>
                <a:ext uri="{FF2B5EF4-FFF2-40B4-BE49-F238E27FC236}">
                  <a16:creationId xmlns:a16="http://schemas.microsoft.com/office/drawing/2014/main" id="{2939F970-64C6-49EA-916C-9CA9D783117D}"/>
                </a:ext>
              </a:extLst>
            </p:cNvPr>
            <p:cNvSpPr/>
            <p:nvPr/>
          </p:nvSpPr>
          <p:spPr>
            <a:xfrm>
              <a:off x="8655894" y="2023332"/>
              <a:ext cx="330532" cy="330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80DE7D9F-2130-42D8-ADCF-CF789E34224B}"/>
                </a:ext>
              </a:extLst>
            </p:cNvPr>
            <p:cNvSpPr txBox="1"/>
            <p:nvPr/>
          </p:nvSpPr>
          <p:spPr>
            <a:xfrm>
              <a:off x="8587479" y="2057793"/>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04</a:t>
              </a:r>
            </a:p>
          </p:txBody>
        </p:sp>
      </p:grpSp>
      <p:grpSp>
        <p:nvGrpSpPr>
          <p:cNvPr id="26" name="Group 25">
            <a:extLst>
              <a:ext uri="{FF2B5EF4-FFF2-40B4-BE49-F238E27FC236}">
                <a16:creationId xmlns:a16="http://schemas.microsoft.com/office/drawing/2014/main" id="{986A64C1-2DA5-411E-AA7F-3D4D92F7D3EE}"/>
              </a:ext>
            </a:extLst>
          </p:cNvPr>
          <p:cNvGrpSpPr/>
          <p:nvPr/>
        </p:nvGrpSpPr>
        <p:grpSpPr>
          <a:xfrm>
            <a:off x="8589790" y="3541063"/>
            <a:ext cx="2375524" cy="400110"/>
            <a:chOff x="8589790" y="3541063"/>
            <a:chExt cx="2375524" cy="400110"/>
          </a:xfrm>
        </p:grpSpPr>
        <p:sp>
          <p:nvSpPr>
            <p:cNvPr id="10" name="TextBox 9">
              <a:extLst>
                <a:ext uri="{FF2B5EF4-FFF2-40B4-BE49-F238E27FC236}">
                  <a16:creationId xmlns:a16="http://schemas.microsoft.com/office/drawing/2014/main" id="{105B1463-715E-47C4-A221-5A7F17513F9A}"/>
                </a:ext>
              </a:extLst>
            </p:cNvPr>
            <p:cNvSpPr txBox="1"/>
            <p:nvPr/>
          </p:nvSpPr>
          <p:spPr>
            <a:xfrm>
              <a:off x="9053851" y="3541063"/>
              <a:ext cx="1911463" cy="400110"/>
            </a:xfrm>
            <a:prstGeom prst="rect">
              <a:avLst/>
            </a:prstGeom>
            <a:noFill/>
          </p:spPr>
          <p:txBody>
            <a:bodyPr wrap="square" rtlCol="0" anchor="t">
              <a:spAutoFit/>
            </a:bodyPr>
            <a:lstStyle/>
            <a:p>
              <a:r>
                <a:rPr lang="en-US" sz="2000" b="1" spc="50" dirty="0" smtClean="0">
                  <a:solidFill>
                    <a:schemeClr val="accent1"/>
                  </a:solidFill>
                  <a:latin typeface="+mj-lt"/>
                </a:rPr>
                <a:t>Food Access</a:t>
              </a:r>
              <a:endParaRPr lang="en-US" sz="2000" b="1" spc="50" dirty="0">
                <a:solidFill>
                  <a:schemeClr val="accent1"/>
                </a:solidFill>
                <a:latin typeface="+mj-lt"/>
              </a:endParaRPr>
            </a:p>
          </p:txBody>
        </p:sp>
        <p:sp>
          <p:nvSpPr>
            <p:cNvPr id="77" name="Oval 76">
              <a:extLst>
                <a:ext uri="{FF2B5EF4-FFF2-40B4-BE49-F238E27FC236}">
                  <a16:creationId xmlns:a16="http://schemas.microsoft.com/office/drawing/2014/main" id="{FCDC1B1F-85C3-42EE-B37B-1EB944B37FF0}"/>
                </a:ext>
              </a:extLst>
            </p:cNvPr>
            <p:cNvSpPr/>
            <p:nvPr/>
          </p:nvSpPr>
          <p:spPr>
            <a:xfrm>
              <a:off x="8658205" y="3561820"/>
              <a:ext cx="330532" cy="3305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DC65C544-AC87-4CA4-A32B-F32D737352C2}"/>
                </a:ext>
              </a:extLst>
            </p:cNvPr>
            <p:cNvSpPr txBox="1"/>
            <p:nvPr/>
          </p:nvSpPr>
          <p:spPr>
            <a:xfrm>
              <a:off x="8589790" y="3596281"/>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05</a:t>
              </a:r>
            </a:p>
          </p:txBody>
        </p:sp>
      </p:grpSp>
      <p:grpSp>
        <p:nvGrpSpPr>
          <p:cNvPr id="27" name="Group 26">
            <a:extLst>
              <a:ext uri="{FF2B5EF4-FFF2-40B4-BE49-F238E27FC236}">
                <a16:creationId xmlns:a16="http://schemas.microsoft.com/office/drawing/2014/main" id="{ABF660D9-37AE-4F91-9423-4CBF9DB57BEF}"/>
              </a:ext>
            </a:extLst>
          </p:cNvPr>
          <p:cNvGrpSpPr/>
          <p:nvPr/>
        </p:nvGrpSpPr>
        <p:grpSpPr>
          <a:xfrm>
            <a:off x="8593935" y="4628789"/>
            <a:ext cx="3213366" cy="707886"/>
            <a:chOff x="8593935" y="5121974"/>
            <a:chExt cx="3213366" cy="707886"/>
          </a:xfrm>
        </p:grpSpPr>
        <p:sp>
          <p:nvSpPr>
            <p:cNvPr id="12" name="TextBox 11">
              <a:extLst>
                <a:ext uri="{FF2B5EF4-FFF2-40B4-BE49-F238E27FC236}">
                  <a16:creationId xmlns:a16="http://schemas.microsoft.com/office/drawing/2014/main" id="{CB248511-A031-4E00-8F4B-A9666CBAD8FA}"/>
                </a:ext>
              </a:extLst>
            </p:cNvPr>
            <p:cNvSpPr txBox="1"/>
            <p:nvPr/>
          </p:nvSpPr>
          <p:spPr>
            <a:xfrm>
              <a:off x="9053851" y="5121974"/>
              <a:ext cx="2753450" cy="707886"/>
            </a:xfrm>
            <a:prstGeom prst="rect">
              <a:avLst/>
            </a:prstGeom>
            <a:noFill/>
          </p:spPr>
          <p:txBody>
            <a:bodyPr wrap="square" rtlCol="0" anchor="t">
              <a:spAutoFit/>
            </a:bodyPr>
            <a:lstStyle/>
            <a:p>
              <a:r>
                <a:rPr lang="en-US" sz="2000" b="1" spc="50" dirty="0" smtClean="0">
                  <a:solidFill>
                    <a:schemeClr val="accent2"/>
                  </a:solidFill>
                  <a:latin typeface="+mj-lt"/>
                </a:rPr>
                <a:t>Community  Leadership &amp; Connectivity</a:t>
              </a:r>
              <a:endParaRPr lang="en-US" sz="2000" b="1" spc="50" dirty="0">
                <a:solidFill>
                  <a:schemeClr val="accent2"/>
                </a:solidFill>
                <a:latin typeface="+mj-lt"/>
              </a:endParaRPr>
            </a:p>
          </p:txBody>
        </p:sp>
        <p:sp>
          <p:nvSpPr>
            <p:cNvPr id="79" name="Oval 78">
              <a:extLst>
                <a:ext uri="{FF2B5EF4-FFF2-40B4-BE49-F238E27FC236}">
                  <a16:creationId xmlns:a16="http://schemas.microsoft.com/office/drawing/2014/main" id="{A6E6173D-428A-46A3-9293-D2814D8BB773}"/>
                </a:ext>
              </a:extLst>
            </p:cNvPr>
            <p:cNvSpPr/>
            <p:nvPr/>
          </p:nvSpPr>
          <p:spPr>
            <a:xfrm>
              <a:off x="8662350" y="5138299"/>
              <a:ext cx="330532" cy="330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1B4EB431-F123-47BF-9F27-CB26CBCFBC9F}"/>
                </a:ext>
              </a:extLst>
            </p:cNvPr>
            <p:cNvSpPr txBox="1"/>
            <p:nvPr/>
          </p:nvSpPr>
          <p:spPr>
            <a:xfrm>
              <a:off x="8593935" y="5172760"/>
              <a:ext cx="534785" cy="261610"/>
            </a:xfrm>
            <a:prstGeom prst="rect">
              <a:avLst/>
            </a:prstGeom>
            <a:noFill/>
          </p:spPr>
          <p:txBody>
            <a:bodyPr wrap="square" rtlCol="0">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06</a:t>
              </a:r>
            </a:p>
          </p:txBody>
        </p:sp>
      </p:grpSp>
      <p:sp>
        <p:nvSpPr>
          <p:cNvPr id="31" name="Rectangle 30"/>
          <p:cNvSpPr/>
          <p:nvPr/>
        </p:nvSpPr>
        <p:spPr>
          <a:xfrm>
            <a:off x="6925809" y="3953158"/>
            <a:ext cx="1316854" cy="226956"/>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8377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up)">
                                      <p:cBhvr>
                                        <p:cTn id="30" dur="500"/>
                                        <p:tgtEl>
                                          <p:spTgt spid="41"/>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up)">
                                      <p:cBhvr>
                                        <p:cTn id="38" dur="500"/>
                                        <p:tgtEl>
                                          <p:spTgt spid="42"/>
                                        </p:tgtEl>
                                      </p:cBhvr>
                                    </p:animEffect>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4500"/>
                            </p:stCondLst>
                            <p:childTnLst>
                              <p:par>
                                <p:cTn id="44" presetID="22" presetClass="entr" presetSubtype="1"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par>
                          <p:cTn id="47" fill="hold">
                            <p:stCondLst>
                              <p:cond delay="5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5500"/>
                            </p:stCondLst>
                            <p:childTnLst>
                              <p:par>
                                <p:cTn id="52" presetID="22" presetClass="entr" presetSubtype="1"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childTnLst>
                          </p:cTn>
                        </p:par>
                        <p:par>
                          <p:cTn id="55" fill="hold">
                            <p:stCondLst>
                              <p:cond delay="6000"/>
                            </p:stCondLst>
                            <p:childTnLst>
                              <p:par>
                                <p:cTn id="56" presetID="22" presetClass="entr" presetSubtype="8"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par>
                          <p:cTn id="59" fill="hold">
                            <p:stCondLst>
                              <p:cond delay="6500"/>
                            </p:stCondLst>
                            <p:childTnLst>
                              <p:par>
                                <p:cTn id="60" presetID="22" presetClass="entr" presetSubtype="1"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up)">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18">
            <a:extLst>
              <a:ext uri="{FF2B5EF4-FFF2-40B4-BE49-F238E27FC236}">
                <a16:creationId xmlns:a16="http://schemas.microsoft.com/office/drawing/2014/main" id="{7DB08536-E874-45A1-90AF-A0E5B7D17DEC}"/>
              </a:ext>
            </a:extLst>
          </p:cNvPr>
          <p:cNvSpPr>
            <a:spLocks/>
          </p:cNvSpPr>
          <p:nvPr/>
        </p:nvSpPr>
        <p:spPr bwMode="auto">
          <a:xfrm>
            <a:off x="7984838" y="1955245"/>
            <a:ext cx="2547663" cy="2551400"/>
          </a:xfrm>
          <a:custGeom>
            <a:avLst/>
            <a:gdLst>
              <a:gd name="T0" fmla="*/ 929 w 1364"/>
              <a:gd name="T1" fmla="*/ 1118 h 1366"/>
              <a:gd name="T2" fmla="*/ 1170 w 1364"/>
              <a:gd name="T3" fmla="*/ 1151 h 1366"/>
              <a:gd name="T4" fmla="*/ 1139 w 1364"/>
              <a:gd name="T5" fmla="*/ 910 h 1366"/>
              <a:gd name="T6" fmla="*/ 1364 w 1364"/>
              <a:gd name="T7" fmla="*/ 683 h 1366"/>
              <a:gd name="T8" fmla="*/ 683 w 1364"/>
              <a:gd name="T9" fmla="*/ 0 h 1366"/>
              <a:gd name="T10" fmla="*/ 0 w 1364"/>
              <a:gd name="T11" fmla="*/ 683 h 1366"/>
              <a:gd name="T12" fmla="*/ 218 w 1364"/>
              <a:gd name="T13" fmla="*/ 901 h 1366"/>
              <a:gd name="T14" fmla="*/ 480 w 1364"/>
              <a:gd name="T15" fmla="*/ 865 h 1366"/>
              <a:gd name="T16" fmla="*/ 445 w 1364"/>
              <a:gd name="T17" fmla="*/ 1130 h 1366"/>
              <a:gd name="T18" fmla="*/ 683 w 1364"/>
              <a:gd name="T19" fmla="*/ 1366 h 1366"/>
              <a:gd name="T20" fmla="*/ 929 w 1364"/>
              <a:gd name="T21" fmla="*/ 1118 h 1366"/>
              <a:gd name="connsiteX0" fmla="*/ 6811 w 10000"/>
              <a:gd name="connsiteY0" fmla="*/ 8184 h 10000"/>
              <a:gd name="connsiteX1" fmla="*/ 8350 w 10000"/>
              <a:gd name="connsiteY1" fmla="*/ 6662 h 10000"/>
              <a:gd name="connsiteX2" fmla="*/ 10000 w 10000"/>
              <a:gd name="connsiteY2" fmla="*/ 5000 h 10000"/>
              <a:gd name="connsiteX3" fmla="*/ 5007 w 10000"/>
              <a:gd name="connsiteY3" fmla="*/ 0 h 10000"/>
              <a:gd name="connsiteX4" fmla="*/ 0 w 10000"/>
              <a:gd name="connsiteY4" fmla="*/ 5000 h 10000"/>
              <a:gd name="connsiteX5" fmla="*/ 1598 w 10000"/>
              <a:gd name="connsiteY5" fmla="*/ 6596 h 10000"/>
              <a:gd name="connsiteX6" fmla="*/ 3519 w 10000"/>
              <a:gd name="connsiteY6" fmla="*/ 6332 h 10000"/>
              <a:gd name="connsiteX7" fmla="*/ 3262 w 10000"/>
              <a:gd name="connsiteY7" fmla="*/ 8272 h 10000"/>
              <a:gd name="connsiteX8" fmla="*/ 5007 w 10000"/>
              <a:gd name="connsiteY8" fmla="*/ 10000 h 10000"/>
              <a:gd name="connsiteX9" fmla="*/ 6811 w 10000"/>
              <a:gd name="connsiteY9" fmla="*/ 81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6811" y="8184"/>
                </a:moveTo>
                <a:lnTo>
                  <a:pt x="8350" y="6662"/>
                </a:lnTo>
                <a:lnTo>
                  <a:pt x="10000" y="5000"/>
                </a:lnTo>
                <a:lnTo>
                  <a:pt x="5007" y="0"/>
                </a:lnTo>
                <a:lnTo>
                  <a:pt x="0" y="5000"/>
                </a:lnTo>
                <a:lnTo>
                  <a:pt x="1598" y="6596"/>
                </a:lnTo>
                <a:lnTo>
                  <a:pt x="3519" y="6332"/>
                </a:lnTo>
                <a:cubicBezTo>
                  <a:pt x="3433" y="6979"/>
                  <a:pt x="3348" y="7625"/>
                  <a:pt x="3262" y="8272"/>
                </a:cubicBezTo>
                <a:lnTo>
                  <a:pt x="5007" y="10000"/>
                </a:lnTo>
                <a:lnTo>
                  <a:pt x="6811" y="818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6"/>
          <p:cNvSpPr>
            <a:spLocks/>
          </p:cNvSpPr>
          <p:nvPr/>
        </p:nvSpPr>
        <p:spPr bwMode="auto">
          <a:xfrm>
            <a:off x="6699063" y="3270168"/>
            <a:ext cx="2551400" cy="2547664"/>
          </a:xfrm>
          <a:custGeom>
            <a:avLst/>
            <a:gdLst>
              <a:gd name="T0" fmla="*/ 683 w 1366"/>
              <a:gd name="T1" fmla="*/ 1364 h 1364"/>
              <a:gd name="T2" fmla="*/ 1366 w 1366"/>
              <a:gd name="T3" fmla="*/ 681 h 1364"/>
              <a:gd name="T4" fmla="*/ 1118 w 1366"/>
              <a:gd name="T5" fmla="*/ 435 h 1364"/>
              <a:gd name="T6" fmla="*/ 1151 w 1366"/>
              <a:gd name="T7" fmla="*/ 194 h 1364"/>
              <a:gd name="T8" fmla="*/ 910 w 1366"/>
              <a:gd name="T9" fmla="*/ 225 h 1364"/>
              <a:gd name="T10" fmla="*/ 683 w 1366"/>
              <a:gd name="T11" fmla="*/ 0 h 1364"/>
              <a:gd name="T12" fmla="*/ 466 w 1366"/>
              <a:gd name="T13" fmla="*/ 215 h 1364"/>
              <a:gd name="T14" fmla="*/ 501 w 1366"/>
              <a:gd name="T15" fmla="*/ 480 h 1364"/>
              <a:gd name="T16" fmla="*/ 237 w 1366"/>
              <a:gd name="T17" fmla="*/ 445 h 1364"/>
              <a:gd name="T18" fmla="*/ 0 w 1366"/>
              <a:gd name="T19" fmla="*/ 681 h 1364"/>
              <a:gd name="T20" fmla="*/ 683 w 1366"/>
              <a:gd name="T21" fmla="*/ 1364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6" h="1364">
                <a:moveTo>
                  <a:pt x="683" y="1364"/>
                </a:moveTo>
                <a:lnTo>
                  <a:pt x="1366" y="681"/>
                </a:lnTo>
                <a:lnTo>
                  <a:pt x="1118" y="435"/>
                </a:lnTo>
                <a:lnTo>
                  <a:pt x="1151" y="194"/>
                </a:lnTo>
                <a:lnTo>
                  <a:pt x="910" y="225"/>
                </a:lnTo>
                <a:lnTo>
                  <a:pt x="683" y="0"/>
                </a:lnTo>
                <a:lnTo>
                  <a:pt x="466" y="215"/>
                </a:lnTo>
                <a:lnTo>
                  <a:pt x="501" y="480"/>
                </a:lnTo>
                <a:lnTo>
                  <a:pt x="237" y="445"/>
                </a:lnTo>
                <a:lnTo>
                  <a:pt x="0" y="681"/>
                </a:lnTo>
                <a:lnTo>
                  <a:pt x="683" y="13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auto">
          <a:xfrm>
            <a:off x="5387876" y="1955245"/>
            <a:ext cx="2547663" cy="2551400"/>
          </a:xfrm>
          <a:custGeom>
            <a:avLst/>
            <a:gdLst>
              <a:gd name="T0" fmla="*/ 929 w 1364"/>
              <a:gd name="T1" fmla="*/ 1118 h 1366"/>
              <a:gd name="T2" fmla="*/ 1170 w 1364"/>
              <a:gd name="T3" fmla="*/ 1151 h 1366"/>
              <a:gd name="T4" fmla="*/ 1139 w 1364"/>
              <a:gd name="T5" fmla="*/ 910 h 1366"/>
              <a:gd name="T6" fmla="*/ 1364 w 1364"/>
              <a:gd name="T7" fmla="*/ 683 h 1366"/>
              <a:gd name="T8" fmla="*/ 683 w 1364"/>
              <a:gd name="T9" fmla="*/ 0 h 1366"/>
              <a:gd name="T10" fmla="*/ 0 w 1364"/>
              <a:gd name="T11" fmla="*/ 683 h 1366"/>
              <a:gd name="T12" fmla="*/ 218 w 1364"/>
              <a:gd name="T13" fmla="*/ 901 h 1366"/>
              <a:gd name="T14" fmla="*/ 480 w 1364"/>
              <a:gd name="T15" fmla="*/ 865 h 1366"/>
              <a:gd name="T16" fmla="*/ 445 w 1364"/>
              <a:gd name="T17" fmla="*/ 1130 h 1366"/>
              <a:gd name="T18" fmla="*/ 683 w 1364"/>
              <a:gd name="T19" fmla="*/ 1366 h 1366"/>
              <a:gd name="T20" fmla="*/ 929 w 1364"/>
              <a:gd name="T21" fmla="*/ 111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4" h="1366">
                <a:moveTo>
                  <a:pt x="929" y="1118"/>
                </a:moveTo>
                <a:lnTo>
                  <a:pt x="1170" y="1151"/>
                </a:lnTo>
                <a:lnTo>
                  <a:pt x="1139" y="910"/>
                </a:lnTo>
                <a:lnTo>
                  <a:pt x="1364" y="683"/>
                </a:lnTo>
                <a:lnTo>
                  <a:pt x="683" y="0"/>
                </a:lnTo>
                <a:lnTo>
                  <a:pt x="0" y="683"/>
                </a:lnTo>
                <a:lnTo>
                  <a:pt x="218" y="901"/>
                </a:lnTo>
                <a:lnTo>
                  <a:pt x="480" y="865"/>
                </a:lnTo>
                <a:lnTo>
                  <a:pt x="445" y="1130"/>
                </a:lnTo>
                <a:lnTo>
                  <a:pt x="683" y="1366"/>
                </a:lnTo>
                <a:lnTo>
                  <a:pt x="929" y="111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5"/>
          <p:cNvSpPr>
            <a:spLocks/>
          </p:cNvSpPr>
          <p:nvPr/>
        </p:nvSpPr>
        <p:spPr bwMode="auto">
          <a:xfrm>
            <a:off x="4076689" y="3270168"/>
            <a:ext cx="2547663" cy="2547664"/>
          </a:xfrm>
          <a:custGeom>
            <a:avLst/>
            <a:gdLst>
              <a:gd name="T0" fmla="*/ 681 w 1364"/>
              <a:gd name="T1" fmla="*/ 1364 h 1364"/>
              <a:gd name="T2" fmla="*/ 1364 w 1364"/>
              <a:gd name="T3" fmla="*/ 681 h 1364"/>
              <a:gd name="T4" fmla="*/ 1118 w 1364"/>
              <a:gd name="T5" fmla="*/ 435 h 1364"/>
              <a:gd name="T6" fmla="*/ 1149 w 1364"/>
              <a:gd name="T7" fmla="*/ 194 h 1364"/>
              <a:gd name="T8" fmla="*/ 908 w 1364"/>
              <a:gd name="T9" fmla="*/ 225 h 1364"/>
              <a:gd name="T10" fmla="*/ 681 w 1364"/>
              <a:gd name="T11" fmla="*/ 0 h 1364"/>
              <a:gd name="T12" fmla="*/ 466 w 1364"/>
              <a:gd name="T13" fmla="*/ 215 h 1364"/>
              <a:gd name="T14" fmla="*/ 499 w 1364"/>
              <a:gd name="T15" fmla="*/ 480 h 1364"/>
              <a:gd name="T16" fmla="*/ 236 w 1364"/>
              <a:gd name="T17" fmla="*/ 445 h 1364"/>
              <a:gd name="T18" fmla="*/ 0 w 1364"/>
              <a:gd name="T19" fmla="*/ 681 h 1364"/>
              <a:gd name="T20" fmla="*/ 681 w 1364"/>
              <a:gd name="T21" fmla="*/ 1364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4" h="1364">
                <a:moveTo>
                  <a:pt x="681" y="1364"/>
                </a:moveTo>
                <a:lnTo>
                  <a:pt x="1364" y="681"/>
                </a:lnTo>
                <a:lnTo>
                  <a:pt x="1118" y="435"/>
                </a:lnTo>
                <a:lnTo>
                  <a:pt x="1149" y="194"/>
                </a:lnTo>
                <a:lnTo>
                  <a:pt x="908" y="225"/>
                </a:lnTo>
                <a:lnTo>
                  <a:pt x="681" y="0"/>
                </a:lnTo>
                <a:lnTo>
                  <a:pt x="466" y="215"/>
                </a:lnTo>
                <a:lnTo>
                  <a:pt x="499" y="480"/>
                </a:lnTo>
                <a:lnTo>
                  <a:pt x="236" y="445"/>
                </a:lnTo>
                <a:lnTo>
                  <a:pt x="0" y="681"/>
                </a:lnTo>
                <a:lnTo>
                  <a:pt x="681" y="136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2761765" y="1955245"/>
            <a:ext cx="2551400" cy="2551400"/>
          </a:xfrm>
          <a:custGeom>
            <a:avLst/>
            <a:gdLst>
              <a:gd name="T0" fmla="*/ 931 w 1366"/>
              <a:gd name="T1" fmla="*/ 1118 h 1366"/>
              <a:gd name="T2" fmla="*/ 1170 w 1366"/>
              <a:gd name="T3" fmla="*/ 1151 h 1366"/>
              <a:gd name="T4" fmla="*/ 1139 w 1366"/>
              <a:gd name="T5" fmla="*/ 910 h 1366"/>
              <a:gd name="T6" fmla="*/ 1366 w 1366"/>
              <a:gd name="T7" fmla="*/ 683 h 1366"/>
              <a:gd name="T8" fmla="*/ 683 w 1366"/>
              <a:gd name="T9" fmla="*/ 0 h 1366"/>
              <a:gd name="T10" fmla="*/ 0 w 1366"/>
              <a:gd name="T11" fmla="*/ 683 h 1366"/>
              <a:gd name="T12" fmla="*/ 217 w 1366"/>
              <a:gd name="T13" fmla="*/ 901 h 1366"/>
              <a:gd name="T14" fmla="*/ 480 w 1366"/>
              <a:gd name="T15" fmla="*/ 865 h 1366"/>
              <a:gd name="T16" fmla="*/ 446 w 1366"/>
              <a:gd name="T17" fmla="*/ 1130 h 1366"/>
              <a:gd name="T18" fmla="*/ 683 w 1366"/>
              <a:gd name="T19" fmla="*/ 1366 h 1366"/>
              <a:gd name="T20" fmla="*/ 931 w 1366"/>
              <a:gd name="T21" fmla="*/ 111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6" h="1366">
                <a:moveTo>
                  <a:pt x="931" y="1118"/>
                </a:moveTo>
                <a:lnTo>
                  <a:pt x="1170" y="1151"/>
                </a:lnTo>
                <a:lnTo>
                  <a:pt x="1139" y="910"/>
                </a:lnTo>
                <a:lnTo>
                  <a:pt x="1366" y="683"/>
                </a:lnTo>
                <a:lnTo>
                  <a:pt x="683" y="0"/>
                </a:lnTo>
                <a:lnTo>
                  <a:pt x="0" y="683"/>
                </a:lnTo>
                <a:lnTo>
                  <a:pt x="217" y="901"/>
                </a:lnTo>
                <a:lnTo>
                  <a:pt x="480" y="865"/>
                </a:lnTo>
                <a:lnTo>
                  <a:pt x="446" y="1130"/>
                </a:lnTo>
                <a:lnTo>
                  <a:pt x="683" y="1366"/>
                </a:lnTo>
                <a:lnTo>
                  <a:pt x="931" y="111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3"/>
          <p:cNvSpPr>
            <a:spLocks/>
          </p:cNvSpPr>
          <p:nvPr/>
        </p:nvSpPr>
        <p:spPr bwMode="auto">
          <a:xfrm>
            <a:off x="1450578" y="3270168"/>
            <a:ext cx="2551400" cy="2547664"/>
          </a:xfrm>
          <a:custGeom>
            <a:avLst/>
            <a:gdLst>
              <a:gd name="T0" fmla="*/ 1151 w 1366"/>
              <a:gd name="T1" fmla="*/ 194 h 1364"/>
              <a:gd name="T2" fmla="*/ 910 w 1366"/>
              <a:gd name="T3" fmla="*/ 225 h 1364"/>
              <a:gd name="T4" fmla="*/ 683 w 1366"/>
              <a:gd name="T5" fmla="*/ 0 h 1364"/>
              <a:gd name="T6" fmla="*/ 0 w 1366"/>
              <a:gd name="T7" fmla="*/ 681 h 1364"/>
              <a:gd name="T8" fmla="*/ 683 w 1366"/>
              <a:gd name="T9" fmla="*/ 1364 h 1364"/>
              <a:gd name="T10" fmla="*/ 1366 w 1366"/>
              <a:gd name="T11" fmla="*/ 681 h 1364"/>
              <a:gd name="T12" fmla="*/ 1118 w 1366"/>
              <a:gd name="T13" fmla="*/ 435 h 1364"/>
              <a:gd name="T14" fmla="*/ 1151 w 1366"/>
              <a:gd name="T15" fmla="*/ 194 h 1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6" h="1364">
                <a:moveTo>
                  <a:pt x="1151" y="194"/>
                </a:moveTo>
                <a:lnTo>
                  <a:pt x="910" y="225"/>
                </a:lnTo>
                <a:lnTo>
                  <a:pt x="683" y="0"/>
                </a:lnTo>
                <a:lnTo>
                  <a:pt x="0" y="681"/>
                </a:lnTo>
                <a:lnTo>
                  <a:pt x="683" y="1364"/>
                </a:lnTo>
                <a:lnTo>
                  <a:pt x="1366" y="681"/>
                </a:lnTo>
                <a:lnTo>
                  <a:pt x="1118" y="435"/>
                </a:lnTo>
                <a:lnTo>
                  <a:pt x="1151" y="19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TextBox 39">
            <a:extLst>
              <a:ext uri="{FF2B5EF4-FFF2-40B4-BE49-F238E27FC236}">
                <a16:creationId xmlns:a16="http://schemas.microsoft.com/office/drawing/2014/main" id="{6628D9FA-9082-464D-A2CE-B6E75F05F32C}"/>
              </a:ext>
            </a:extLst>
          </p:cNvPr>
          <p:cNvSpPr txBox="1"/>
          <p:nvPr/>
        </p:nvSpPr>
        <p:spPr>
          <a:xfrm>
            <a:off x="3773514" y="336160"/>
            <a:ext cx="5923939" cy="2308324"/>
          </a:xfrm>
          <a:prstGeom prst="rect">
            <a:avLst/>
          </a:prstGeom>
          <a:noFill/>
        </p:spPr>
        <p:txBody>
          <a:bodyPr wrap="square" rtlCol="0">
            <a:spAutoFit/>
          </a:bodyPr>
          <a:lstStyle/>
          <a:p>
            <a:pPr algn="ctr"/>
            <a:r>
              <a:rPr lang="en-US" sz="360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MB7: Martindale-Brightwood</a:t>
            </a:r>
            <a:endPar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a:p>
            <a:pPr algn="ctr"/>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Collective Impact Strategies 2018-2022</a:t>
            </a:r>
          </a:p>
          <a:p>
            <a:pPr algn="ct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41" name="Straight Connector 40">
            <a:extLst>
              <a:ext uri="{FF2B5EF4-FFF2-40B4-BE49-F238E27FC236}">
                <a16:creationId xmlns:a16="http://schemas.microsoft.com/office/drawing/2014/main" id="{180747D9-A543-47CC-8104-85E8303DCE96}"/>
              </a:ext>
            </a:extLst>
          </p:cNvPr>
          <p:cNvCxnSpPr>
            <a:cxnSpLocks/>
          </p:cNvCxnSpPr>
          <p:nvPr/>
        </p:nvCxnSpPr>
        <p:spPr>
          <a:xfrm flipH="1">
            <a:off x="5798294" y="1536489"/>
            <a:ext cx="72419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E75A4AB-C838-4CAC-B676-E37B3CB85716}"/>
              </a:ext>
            </a:extLst>
          </p:cNvPr>
          <p:cNvSpPr txBox="1"/>
          <p:nvPr/>
        </p:nvSpPr>
        <p:spPr>
          <a:xfrm>
            <a:off x="2100403" y="3998814"/>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25</a:t>
            </a:r>
            <a:r>
              <a:rPr lang="en-US" sz="1400" b="1" baseline="30000" dirty="0" smtClean="0">
                <a:solidFill>
                  <a:schemeClr val="bg1"/>
                </a:solidFill>
                <a:latin typeface="Lato" panose="020F0502020204030203" pitchFamily="34" charset="0"/>
                <a:ea typeface="Lato" panose="020F0502020204030203" pitchFamily="34" charset="0"/>
                <a:cs typeface="Lato" panose="020F0502020204030203" pitchFamily="34" charset="0"/>
              </a:rPr>
              <a:t>th</a:t>
            </a: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 Street Corridor</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3" name="Rectangle 42">
            <a:extLst>
              <a:ext uri="{FF2B5EF4-FFF2-40B4-BE49-F238E27FC236}">
                <a16:creationId xmlns:a16="http://schemas.microsoft.com/office/drawing/2014/main" id="{051FE83F-959F-4F5D-85A9-7235EB0F41F0}"/>
              </a:ext>
            </a:extLst>
          </p:cNvPr>
          <p:cNvSpPr/>
          <p:nvPr/>
        </p:nvSpPr>
        <p:spPr>
          <a:xfrm>
            <a:off x="1822055" y="4306552"/>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23 Partners</a:t>
            </a:r>
          </a:p>
          <a:p>
            <a:pPr algn="ctr">
              <a:lnSpc>
                <a:spcPct val="120000"/>
              </a:lnSpc>
            </a:pPr>
            <a:r>
              <a:rPr lang="id-ID" sz="1200" dirty="0" smtClean="0">
                <a:solidFill>
                  <a:schemeClr val="bg1"/>
                </a:solidFill>
                <a:latin typeface="+mj-lt"/>
                <a:cs typeface="Calibri"/>
              </a:rPr>
              <a:t>14 MB partners</a:t>
            </a:r>
            <a:endParaRPr lang="id-ID" sz="1200" dirty="0">
              <a:solidFill>
                <a:schemeClr val="bg1"/>
              </a:solidFill>
              <a:latin typeface="+mj-lt"/>
              <a:cs typeface="Calibri"/>
            </a:endParaRPr>
          </a:p>
        </p:txBody>
      </p:sp>
      <p:sp>
        <p:nvSpPr>
          <p:cNvPr id="44" name="TextBox 43">
            <a:extLst>
              <a:ext uri="{FF2B5EF4-FFF2-40B4-BE49-F238E27FC236}">
                <a16:creationId xmlns:a16="http://schemas.microsoft.com/office/drawing/2014/main" id="{76731880-B379-4FAF-81B7-4800E989F287}"/>
              </a:ext>
            </a:extLst>
          </p:cNvPr>
          <p:cNvSpPr txBox="1"/>
          <p:nvPr/>
        </p:nvSpPr>
        <p:spPr>
          <a:xfrm>
            <a:off x="3369705" y="2663823"/>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MB Education Zone </a:t>
            </a:r>
          </a:p>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&amp; MB housing</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5" name="Rectangle 44">
            <a:extLst>
              <a:ext uri="{FF2B5EF4-FFF2-40B4-BE49-F238E27FC236}">
                <a16:creationId xmlns:a16="http://schemas.microsoft.com/office/drawing/2014/main" id="{882AC412-6F0C-4742-90C3-5A8219D4837A}"/>
              </a:ext>
            </a:extLst>
          </p:cNvPr>
          <p:cNvSpPr/>
          <p:nvPr/>
        </p:nvSpPr>
        <p:spPr>
          <a:xfrm>
            <a:off x="3091357" y="3038061"/>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50+ Partners</a:t>
            </a:r>
          </a:p>
          <a:p>
            <a:pPr algn="ctr">
              <a:lnSpc>
                <a:spcPct val="120000"/>
              </a:lnSpc>
            </a:pPr>
            <a:r>
              <a:rPr lang="id-ID" sz="1200" dirty="0" smtClean="0">
                <a:solidFill>
                  <a:schemeClr val="bg1"/>
                </a:solidFill>
                <a:latin typeface="+mj-lt"/>
                <a:cs typeface="Calibri"/>
              </a:rPr>
              <a:t>17 MB Partners</a:t>
            </a:r>
            <a:endParaRPr lang="id-ID" sz="1200" dirty="0">
              <a:solidFill>
                <a:schemeClr val="bg1"/>
              </a:solidFill>
              <a:latin typeface="+mj-lt"/>
              <a:cs typeface="Calibri"/>
            </a:endParaRPr>
          </a:p>
        </p:txBody>
      </p:sp>
      <p:sp>
        <p:nvSpPr>
          <p:cNvPr id="46" name="TextBox 45">
            <a:extLst>
              <a:ext uri="{FF2B5EF4-FFF2-40B4-BE49-F238E27FC236}">
                <a16:creationId xmlns:a16="http://schemas.microsoft.com/office/drawing/2014/main" id="{A53D2C2D-1108-4FB5-B470-AEF90AE7685A}"/>
              </a:ext>
            </a:extLst>
          </p:cNvPr>
          <p:cNvSpPr txBox="1"/>
          <p:nvPr/>
        </p:nvSpPr>
        <p:spPr>
          <a:xfrm>
            <a:off x="6066790" y="2722790"/>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Community Solutions &amp; </a:t>
            </a:r>
          </a:p>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Entrepreneurship Center</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7" name="Rectangle 46">
            <a:extLst>
              <a:ext uri="{FF2B5EF4-FFF2-40B4-BE49-F238E27FC236}">
                <a16:creationId xmlns:a16="http://schemas.microsoft.com/office/drawing/2014/main" id="{DF46DE3F-19DB-4040-94C0-89DB6F716658}"/>
              </a:ext>
            </a:extLst>
          </p:cNvPr>
          <p:cNvSpPr/>
          <p:nvPr/>
        </p:nvSpPr>
        <p:spPr>
          <a:xfrm>
            <a:off x="5788442" y="3110430"/>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16 Partners</a:t>
            </a:r>
          </a:p>
          <a:p>
            <a:pPr algn="ctr">
              <a:lnSpc>
                <a:spcPct val="120000"/>
              </a:lnSpc>
            </a:pPr>
            <a:r>
              <a:rPr lang="id-ID" sz="1200" dirty="0" smtClean="0">
                <a:solidFill>
                  <a:schemeClr val="bg1"/>
                </a:solidFill>
                <a:latin typeface="+mj-lt"/>
                <a:cs typeface="Calibri"/>
              </a:rPr>
              <a:t>6 MB partners</a:t>
            </a:r>
            <a:endParaRPr lang="id-ID" sz="1200" dirty="0">
              <a:solidFill>
                <a:schemeClr val="bg1"/>
              </a:solidFill>
              <a:latin typeface="+mj-lt"/>
              <a:cs typeface="Calibri"/>
            </a:endParaRPr>
          </a:p>
        </p:txBody>
      </p:sp>
      <p:sp>
        <p:nvSpPr>
          <p:cNvPr id="51" name="TextBox 50">
            <a:extLst>
              <a:ext uri="{FF2B5EF4-FFF2-40B4-BE49-F238E27FC236}">
                <a16:creationId xmlns:a16="http://schemas.microsoft.com/office/drawing/2014/main" id="{7F3C6C40-E442-49FA-AA63-7CEE8BD075B7}"/>
              </a:ext>
            </a:extLst>
          </p:cNvPr>
          <p:cNvSpPr txBox="1"/>
          <p:nvPr/>
        </p:nvSpPr>
        <p:spPr>
          <a:xfrm>
            <a:off x="8554365" y="2722790"/>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Community Voice</a:t>
            </a:r>
          </a:p>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 News Network </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2" name="Rectangle 51">
            <a:extLst>
              <a:ext uri="{FF2B5EF4-FFF2-40B4-BE49-F238E27FC236}">
                <a16:creationId xmlns:a16="http://schemas.microsoft.com/office/drawing/2014/main" id="{482E1860-FEA5-4C6D-B250-C4250F3DC4DA}"/>
              </a:ext>
            </a:extLst>
          </p:cNvPr>
          <p:cNvSpPr/>
          <p:nvPr/>
        </p:nvSpPr>
        <p:spPr>
          <a:xfrm>
            <a:off x="8276017" y="3074918"/>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6 Partners</a:t>
            </a:r>
          </a:p>
          <a:p>
            <a:pPr algn="ctr">
              <a:lnSpc>
                <a:spcPct val="120000"/>
              </a:lnSpc>
            </a:pPr>
            <a:r>
              <a:rPr lang="id-ID" sz="1200" dirty="0" smtClean="0">
                <a:solidFill>
                  <a:schemeClr val="bg1"/>
                </a:solidFill>
                <a:latin typeface="+mj-lt"/>
                <a:cs typeface="Calibri"/>
              </a:rPr>
              <a:t>5 MB Partners</a:t>
            </a:r>
            <a:endParaRPr lang="id-ID" sz="1200" dirty="0">
              <a:solidFill>
                <a:schemeClr val="bg1"/>
              </a:solidFill>
              <a:latin typeface="+mj-lt"/>
              <a:cs typeface="Calibri"/>
            </a:endParaRPr>
          </a:p>
        </p:txBody>
      </p:sp>
      <p:sp>
        <p:nvSpPr>
          <p:cNvPr id="53" name="TextBox 52">
            <a:extLst>
              <a:ext uri="{FF2B5EF4-FFF2-40B4-BE49-F238E27FC236}">
                <a16:creationId xmlns:a16="http://schemas.microsoft.com/office/drawing/2014/main" id="{F50CCAC7-6484-48FA-BCAA-D2BAC5B777A8}"/>
              </a:ext>
            </a:extLst>
          </p:cNvPr>
          <p:cNvSpPr txBox="1"/>
          <p:nvPr/>
        </p:nvSpPr>
        <p:spPr>
          <a:xfrm>
            <a:off x="4663340" y="4288872"/>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Leadership &amp; Legacy Campus</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4" name="Rectangle 53">
            <a:extLst>
              <a:ext uri="{FF2B5EF4-FFF2-40B4-BE49-F238E27FC236}">
                <a16:creationId xmlns:a16="http://schemas.microsoft.com/office/drawing/2014/main" id="{0A96AE36-D845-4ADE-949A-7FDB3C42C560}"/>
              </a:ext>
            </a:extLst>
          </p:cNvPr>
          <p:cNvSpPr/>
          <p:nvPr/>
        </p:nvSpPr>
        <p:spPr>
          <a:xfrm>
            <a:off x="4384992" y="4520880"/>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10 development partners</a:t>
            </a:r>
          </a:p>
          <a:p>
            <a:pPr algn="ctr">
              <a:lnSpc>
                <a:spcPct val="120000"/>
              </a:lnSpc>
            </a:pPr>
            <a:r>
              <a:rPr lang="id-ID" sz="1200" dirty="0" smtClean="0">
                <a:solidFill>
                  <a:schemeClr val="bg1"/>
                </a:solidFill>
                <a:latin typeface="+mj-lt"/>
                <a:cs typeface="Calibri"/>
              </a:rPr>
              <a:t>4 MB Program Partners</a:t>
            </a:r>
            <a:endParaRPr lang="id-ID" sz="1200" dirty="0">
              <a:solidFill>
                <a:schemeClr val="bg1"/>
              </a:solidFill>
              <a:latin typeface="+mj-lt"/>
              <a:cs typeface="Calibri"/>
            </a:endParaRPr>
          </a:p>
        </p:txBody>
      </p:sp>
      <p:sp>
        <p:nvSpPr>
          <p:cNvPr id="55" name="TextBox 54">
            <a:extLst>
              <a:ext uri="{FF2B5EF4-FFF2-40B4-BE49-F238E27FC236}">
                <a16:creationId xmlns:a16="http://schemas.microsoft.com/office/drawing/2014/main" id="{2BB1A9F6-B9B0-433D-8448-0273F14ACAC8}"/>
              </a:ext>
            </a:extLst>
          </p:cNvPr>
          <p:cNvSpPr txBox="1"/>
          <p:nvPr/>
        </p:nvSpPr>
        <p:spPr>
          <a:xfrm>
            <a:off x="7377977" y="4168091"/>
            <a:ext cx="1264546" cy="338554"/>
          </a:xfrm>
          <a:prstGeom prst="rect">
            <a:avLst/>
          </a:prstGeom>
          <a:noFill/>
        </p:spPr>
        <p:txBody>
          <a:bodyPr wrap="none" rtlCol="0">
            <a:noAutofit/>
          </a:bodyPr>
          <a:lstStyle/>
          <a:p>
            <a:pPr algn="ct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MB Food Resource Network</a:t>
            </a:r>
            <a:endParaRPr lang="id-ID"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8" name="Oval 107">
            <a:extLst>
              <a:ext uri="{FF2B5EF4-FFF2-40B4-BE49-F238E27FC236}">
                <a16:creationId xmlns:a16="http://schemas.microsoft.com/office/drawing/2014/main" id="{4F1D83ED-BE71-45CE-BEE2-BC548026E924}"/>
              </a:ext>
            </a:extLst>
          </p:cNvPr>
          <p:cNvSpPr/>
          <p:nvPr/>
        </p:nvSpPr>
        <p:spPr>
          <a:xfrm>
            <a:off x="7677895" y="3441777"/>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E7D081B-6A76-4531-A472-26F1078C79E4}"/>
              </a:ext>
            </a:extLst>
          </p:cNvPr>
          <p:cNvSpPr/>
          <p:nvPr/>
        </p:nvSpPr>
        <p:spPr>
          <a:xfrm>
            <a:off x="7099629" y="4475829"/>
            <a:ext cx="1821243" cy="535531"/>
          </a:xfrm>
          <a:prstGeom prst="rect">
            <a:avLst/>
          </a:prstGeom>
        </p:spPr>
        <p:txBody>
          <a:bodyPr wrap="square">
            <a:spAutoFit/>
          </a:bodyPr>
          <a:lstStyle/>
          <a:p>
            <a:pPr algn="ctr">
              <a:lnSpc>
                <a:spcPct val="120000"/>
              </a:lnSpc>
            </a:pPr>
            <a:r>
              <a:rPr lang="id-ID" sz="1200" dirty="0" smtClean="0">
                <a:solidFill>
                  <a:schemeClr val="bg1"/>
                </a:solidFill>
                <a:latin typeface="+mj-lt"/>
                <a:cs typeface="Calibri"/>
              </a:rPr>
              <a:t>11 Partners</a:t>
            </a:r>
          </a:p>
          <a:p>
            <a:pPr algn="ctr">
              <a:lnSpc>
                <a:spcPct val="120000"/>
              </a:lnSpc>
            </a:pPr>
            <a:r>
              <a:rPr lang="id-ID" sz="1200" dirty="0" smtClean="0">
                <a:solidFill>
                  <a:schemeClr val="bg1"/>
                </a:solidFill>
                <a:latin typeface="+mj-lt"/>
                <a:cs typeface="Calibri"/>
              </a:rPr>
              <a:t>6 MB Partners</a:t>
            </a:r>
            <a:endParaRPr lang="id-ID" sz="1200" dirty="0">
              <a:solidFill>
                <a:schemeClr val="bg1"/>
              </a:solidFill>
              <a:latin typeface="+mj-lt"/>
              <a:cs typeface="Calibri"/>
            </a:endParaRPr>
          </a:p>
        </p:txBody>
      </p:sp>
      <p:grpSp>
        <p:nvGrpSpPr>
          <p:cNvPr id="60" name="Gruppieren 761">
            <a:extLst>
              <a:ext uri="{FF2B5EF4-FFF2-40B4-BE49-F238E27FC236}">
                <a16:creationId xmlns:a16="http://schemas.microsoft.com/office/drawing/2014/main" id="{FF1BBB47-54D2-46B6-90BD-067297DEFD57}"/>
              </a:ext>
            </a:extLst>
          </p:cNvPr>
          <p:cNvGrpSpPr/>
          <p:nvPr/>
        </p:nvGrpSpPr>
        <p:grpSpPr>
          <a:xfrm>
            <a:off x="7815790" y="3588157"/>
            <a:ext cx="297783" cy="288292"/>
            <a:chOff x="8120064" y="1011238"/>
            <a:chExt cx="398463" cy="385763"/>
          </a:xfrm>
          <a:solidFill>
            <a:schemeClr val="accent5"/>
          </a:solidFill>
        </p:grpSpPr>
        <p:sp>
          <p:nvSpPr>
            <p:cNvPr id="61" name="Freeform 31">
              <a:extLst>
                <a:ext uri="{FF2B5EF4-FFF2-40B4-BE49-F238E27FC236}">
                  <a16:creationId xmlns:a16="http://schemas.microsoft.com/office/drawing/2014/main" id="{AD41F417-5021-48D0-865A-006DC44F9DDA}"/>
                </a:ext>
              </a:extLst>
            </p:cNvPr>
            <p:cNvSpPr>
              <a:spLocks noEditPoints="1"/>
            </p:cNvSpPr>
            <p:nvPr/>
          </p:nvSpPr>
          <p:spPr bwMode="auto">
            <a:xfrm>
              <a:off x="8120064" y="1011238"/>
              <a:ext cx="398463" cy="385763"/>
            </a:xfrm>
            <a:custGeom>
              <a:avLst/>
              <a:gdLst>
                <a:gd name="T0" fmla="*/ 185 w 234"/>
                <a:gd name="T1" fmla="*/ 226 h 226"/>
                <a:gd name="T2" fmla="*/ 155 w 234"/>
                <a:gd name="T3" fmla="*/ 214 h 226"/>
                <a:gd name="T4" fmla="*/ 145 w 234"/>
                <a:gd name="T5" fmla="*/ 168 h 226"/>
                <a:gd name="T6" fmla="*/ 62 w 234"/>
                <a:gd name="T7" fmla="*/ 85 h 226"/>
                <a:gd name="T8" fmla="*/ 47 w 234"/>
                <a:gd name="T9" fmla="*/ 88 h 226"/>
                <a:gd name="T10" fmla="*/ 16 w 234"/>
                <a:gd name="T11" fmla="*/ 75 h 226"/>
                <a:gd name="T12" fmla="*/ 7 w 234"/>
                <a:gd name="T13" fmla="*/ 27 h 226"/>
                <a:gd name="T14" fmla="*/ 10 w 234"/>
                <a:gd name="T15" fmla="*/ 25 h 226"/>
                <a:gd name="T16" fmla="*/ 14 w 234"/>
                <a:gd name="T17" fmla="*/ 26 h 226"/>
                <a:gd name="T18" fmla="*/ 36 w 234"/>
                <a:gd name="T19" fmla="*/ 48 h 226"/>
                <a:gd name="T20" fmla="*/ 52 w 234"/>
                <a:gd name="T21" fmla="*/ 32 h 226"/>
                <a:gd name="T22" fmla="*/ 30 w 234"/>
                <a:gd name="T23" fmla="*/ 10 h 226"/>
                <a:gd name="T24" fmla="*/ 29 w 234"/>
                <a:gd name="T25" fmla="*/ 7 h 226"/>
                <a:gd name="T26" fmla="*/ 31 w 234"/>
                <a:gd name="T27" fmla="*/ 4 h 226"/>
                <a:gd name="T28" fmla="*/ 50 w 234"/>
                <a:gd name="T29" fmla="*/ 0 h 226"/>
                <a:gd name="T30" fmla="*/ 79 w 234"/>
                <a:gd name="T31" fmla="*/ 12 h 226"/>
                <a:gd name="T32" fmla="*/ 89 w 234"/>
                <a:gd name="T33" fmla="*/ 58 h 226"/>
                <a:gd name="T34" fmla="*/ 172 w 234"/>
                <a:gd name="T35" fmla="*/ 141 h 226"/>
                <a:gd name="T36" fmla="*/ 187 w 234"/>
                <a:gd name="T37" fmla="*/ 138 h 226"/>
                <a:gd name="T38" fmla="*/ 218 w 234"/>
                <a:gd name="T39" fmla="*/ 151 h 226"/>
                <a:gd name="T40" fmla="*/ 226 w 234"/>
                <a:gd name="T41" fmla="*/ 199 h 226"/>
                <a:gd name="T42" fmla="*/ 223 w 234"/>
                <a:gd name="T43" fmla="*/ 201 h 226"/>
                <a:gd name="T44" fmla="*/ 220 w 234"/>
                <a:gd name="T45" fmla="*/ 200 h 226"/>
                <a:gd name="T46" fmla="*/ 197 w 234"/>
                <a:gd name="T47" fmla="*/ 178 h 226"/>
                <a:gd name="T48" fmla="*/ 182 w 234"/>
                <a:gd name="T49" fmla="*/ 193 h 226"/>
                <a:gd name="T50" fmla="*/ 204 w 234"/>
                <a:gd name="T51" fmla="*/ 216 h 226"/>
                <a:gd name="T52" fmla="*/ 205 w 234"/>
                <a:gd name="T53" fmla="*/ 220 h 226"/>
                <a:gd name="T54" fmla="*/ 203 w 234"/>
                <a:gd name="T55" fmla="*/ 223 h 226"/>
                <a:gd name="T56" fmla="*/ 185 w 234"/>
                <a:gd name="T57" fmla="*/ 226 h 226"/>
                <a:gd name="T58" fmla="*/ 63 w 234"/>
                <a:gd name="T59" fmla="*/ 76 h 226"/>
                <a:gd name="T60" fmla="*/ 66 w 234"/>
                <a:gd name="T61" fmla="*/ 77 h 226"/>
                <a:gd name="T62" fmla="*/ 152 w 234"/>
                <a:gd name="T63" fmla="*/ 164 h 226"/>
                <a:gd name="T64" fmla="*/ 153 w 234"/>
                <a:gd name="T65" fmla="*/ 168 h 226"/>
                <a:gd name="T66" fmla="*/ 161 w 234"/>
                <a:gd name="T67" fmla="*/ 209 h 226"/>
                <a:gd name="T68" fmla="*/ 185 w 234"/>
                <a:gd name="T69" fmla="*/ 218 h 226"/>
                <a:gd name="T70" fmla="*/ 194 w 234"/>
                <a:gd name="T71" fmla="*/ 217 h 226"/>
                <a:gd name="T72" fmla="*/ 173 w 234"/>
                <a:gd name="T73" fmla="*/ 196 h 226"/>
                <a:gd name="T74" fmla="*/ 173 w 234"/>
                <a:gd name="T75" fmla="*/ 191 h 226"/>
                <a:gd name="T76" fmla="*/ 195 w 234"/>
                <a:gd name="T77" fmla="*/ 169 h 226"/>
                <a:gd name="T78" fmla="*/ 200 w 234"/>
                <a:gd name="T79" fmla="*/ 169 h 226"/>
                <a:gd name="T80" fmla="*/ 221 w 234"/>
                <a:gd name="T81" fmla="*/ 190 h 226"/>
                <a:gd name="T82" fmla="*/ 213 w 234"/>
                <a:gd name="T83" fmla="*/ 157 h 226"/>
                <a:gd name="T84" fmla="*/ 187 w 234"/>
                <a:gd name="T85" fmla="*/ 146 h 226"/>
                <a:gd name="T86" fmla="*/ 172 w 234"/>
                <a:gd name="T87" fmla="*/ 149 h 226"/>
                <a:gd name="T88" fmla="*/ 168 w 234"/>
                <a:gd name="T89" fmla="*/ 148 h 226"/>
                <a:gd name="T90" fmla="*/ 81 w 234"/>
                <a:gd name="T91" fmla="*/ 62 h 226"/>
                <a:gd name="T92" fmla="*/ 81 w 234"/>
                <a:gd name="T93" fmla="*/ 57 h 226"/>
                <a:gd name="T94" fmla="*/ 73 w 234"/>
                <a:gd name="T95" fmla="*/ 17 h 226"/>
                <a:gd name="T96" fmla="*/ 40 w 234"/>
                <a:gd name="T97" fmla="*/ 9 h 226"/>
                <a:gd name="T98" fmla="*/ 60 w 234"/>
                <a:gd name="T99" fmla="*/ 29 h 226"/>
                <a:gd name="T100" fmla="*/ 60 w 234"/>
                <a:gd name="T101" fmla="*/ 35 h 226"/>
                <a:gd name="T102" fmla="*/ 39 w 234"/>
                <a:gd name="T103" fmla="*/ 56 h 226"/>
                <a:gd name="T104" fmla="*/ 33 w 234"/>
                <a:gd name="T105" fmla="*/ 56 h 226"/>
                <a:gd name="T106" fmla="*/ 13 w 234"/>
                <a:gd name="T107" fmla="*/ 36 h 226"/>
                <a:gd name="T108" fmla="*/ 21 w 234"/>
                <a:gd name="T109" fmla="*/ 69 h 226"/>
                <a:gd name="T110" fmla="*/ 47 w 234"/>
                <a:gd name="T111" fmla="*/ 80 h 226"/>
                <a:gd name="T112" fmla="*/ 61 w 234"/>
                <a:gd name="T113" fmla="*/ 77 h 226"/>
                <a:gd name="T114" fmla="*/ 63 w 234"/>
                <a:gd name="T115" fmla="*/ 7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226">
                  <a:moveTo>
                    <a:pt x="185" y="226"/>
                  </a:moveTo>
                  <a:cubicBezTo>
                    <a:pt x="173" y="226"/>
                    <a:pt x="163" y="222"/>
                    <a:pt x="155" y="214"/>
                  </a:cubicBezTo>
                  <a:cubicBezTo>
                    <a:pt x="143" y="202"/>
                    <a:pt x="139" y="184"/>
                    <a:pt x="145" y="168"/>
                  </a:cubicBezTo>
                  <a:cubicBezTo>
                    <a:pt x="62" y="85"/>
                    <a:pt x="62" y="85"/>
                    <a:pt x="62" y="85"/>
                  </a:cubicBezTo>
                  <a:cubicBezTo>
                    <a:pt x="57" y="87"/>
                    <a:pt x="52" y="88"/>
                    <a:pt x="47" y="88"/>
                  </a:cubicBezTo>
                  <a:cubicBezTo>
                    <a:pt x="35" y="88"/>
                    <a:pt x="24" y="83"/>
                    <a:pt x="16" y="75"/>
                  </a:cubicBezTo>
                  <a:cubicBezTo>
                    <a:pt x="3" y="62"/>
                    <a:pt x="0" y="44"/>
                    <a:pt x="7" y="27"/>
                  </a:cubicBezTo>
                  <a:cubicBezTo>
                    <a:pt x="8" y="26"/>
                    <a:pt x="9" y="25"/>
                    <a:pt x="10" y="25"/>
                  </a:cubicBezTo>
                  <a:cubicBezTo>
                    <a:pt x="12" y="24"/>
                    <a:pt x="13" y="25"/>
                    <a:pt x="14" y="26"/>
                  </a:cubicBezTo>
                  <a:cubicBezTo>
                    <a:pt x="36" y="48"/>
                    <a:pt x="36" y="48"/>
                    <a:pt x="36" y="48"/>
                  </a:cubicBezTo>
                  <a:cubicBezTo>
                    <a:pt x="52" y="32"/>
                    <a:pt x="52" y="32"/>
                    <a:pt x="52" y="32"/>
                  </a:cubicBezTo>
                  <a:cubicBezTo>
                    <a:pt x="30" y="10"/>
                    <a:pt x="30" y="10"/>
                    <a:pt x="30" y="10"/>
                  </a:cubicBezTo>
                  <a:cubicBezTo>
                    <a:pt x="29" y="9"/>
                    <a:pt x="29" y="8"/>
                    <a:pt x="29" y="7"/>
                  </a:cubicBezTo>
                  <a:cubicBezTo>
                    <a:pt x="29" y="5"/>
                    <a:pt x="30" y="4"/>
                    <a:pt x="31" y="4"/>
                  </a:cubicBezTo>
                  <a:cubicBezTo>
                    <a:pt x="38" y="1"/>
                    <a:pt x="44" y="0"/>
                    <a:pt x="50" y="0"/>
                  </a:cubicBezTo>
                  <a:cubicBezTo>
                    <a:pt x="61" y="0"/>
                    <a:pt x="71" y="4"/>
                    <a:pt x="79" y="12"/>
                  </a:cubicBezTo>
                  <a:cubicBezTo>
                    <a:pt x="91" y="24"/>
                    <a:pt x="95" y="42"/>
                    <a:pt x="89" y="58"/>
                  </a:cubicBezTo>
                  <a:cubicBezTo>
                    <a:pt x="172" y="141"/>
                    <a:pt x="172" y="141"/>
                    <a:pt x="172" y="141"/>
                  </a:cubicBezTo>
                  <a:cubicBezTo>
                    <a:pt x="177" y="139"/>
                    <a:pt x="182" y="138"/>
                    <a:pt x="187" y="138"/>
                  </a:cubicBezTo>
                  <a:cubicBezTo>
                    <a:pt x="199" y="138"/>
                    <a:pt x="210" y="143"/>
                    <a:pt x="218" y="151"/>
                  </a:cubicBezTo>
                  <a:cubicBezTo>
                    <a:pt x="231" y="163"/>
                    <a:pt x="234" y="181"/>
                    <a:pt x="226" y="199"/>
                  </a:cubicBezTo>
                  <a:cubicBezTo>
                    <a:pt x="226" y="200"/>
                    <a:pt x="225" y="201"/>
                    <a:pt x="223" y="201"/>
                  </a:cubicBezTo>
                  <a:cubicBezTo>
                    <a:pt x="222" y="201"/>
                    <a:pt x="221" y="201"/>
                    <a:pt x="220" y="200"/>
                  </a:cubicBezTo>
                  <a:cubicBezTo>
                    <a:pt x="197" y="178"/>
                    <a:pt x="197" y="178"/>
                    <a:pt x="197" y="178"/>
                  </a:cubicBezTo>
                  <a:cubicBezTo>
                    <a:pt x="182" y="193"/>
                    <a:pt x="182" y="193"/>
                    <a:pt x="182" y="193"/>
                  </a:cubicBezTo>
                  <a:cubicBezTo>
                    <a:pt x="204" y="216"/>
                    <a:pt x="204" y="216"/>
                    <a:pt x="204" y="216"/>
                  </a:cubicBezTo>
                  <a:cubicBezTo>
                    <a:pt x="205" y="217"/>
                    <a:pt x="206" y="218"/>
                    <a:pt x="205" y="220"/>
                  </a:cubicBezTo>
                  <a:cubicBezTo>
                    <a:pt x="205" y="221"/>
                    <a:pt x="204" y="222"/>
                    <a:pt x="203" y="223"/>
                  </a:cubicBezTo>
                  <a:cubicBezTo>
                    <a:pt x="197" y="225"/>
                    <a:pt x="191" y="226"/>
                    <a:pt x="185" y="226"/>
                  </a:cubicBezTo>
                  <a:close/>
                  <a:moveTo>
                    <a:pt x="63" y="76"/>
                  </a:moveTo>
                  <a:cubicBezTo>
                    <a:pt x="64" y="76"/>
                    <a:pt x="65" y="77"/>
                    <a:pt x="66" y="77"/>
                  </a:cubicBezTo>
                  <a:cubicBezTo>
                    <a:pt x="152" y="164"/>
                    <a:pt x="152" y="164"/>
                    <a:pt x="152" y="164"/>
                  </a:cubicBezTo>
                  <a:cubicBezTo>
                    <a:pt x="153" y="165"/>
                    <a:pt x="154" y="167"/>
                    <a:pt x="153" y="168"/>
                  </a:cubicBezTo>
                  <a:cubicBezTo>
                    <a:pt x="147" y="182"/>
                    <a:pt x="150" y="198"/>
                    <a:pt x="161" y="209"/>
                  </a:cubicBezTo>
                  <a:cubicBezTo>
                    <a:pt x="167" y="215"/>
                    <a:pt x="175" y="218"/>
                    <a:pt x="185" y="218"/>
                  </a:cubicBezTo>
                  <a:cubicBezTo>
                    <a:pt x="188" y="218"/>
                    <a:pt x="191" y="218"/>
                    <a:pt x="194" y="217"/>
                  </a:cubicBezTo>
                  <a:cubicBezTo>
                    <a:pt x="173" y="196"/>
                    <a:pt x="173" y="196"/>
                    <a:pt x="173" y="196"/>
                  </a:cubicBezTo>
                  <a:cubicBezTo>
                    <a:pt x="172" y="195"/>
                    <a:pt x="172" y="192"/>
                    <a:pt x="173" y="191"/>
                  </a:cubicBezTo>
                  <a:cubicBezTo>
                    <a:pt x="195" y="169"/>
                    <a:pt x="195" y="169"/>
                    <a:pt x="195" y="169"/>
                  </a:cubicBezTo>
                  <a:cubicBezTo>
                    <a:pt x="196" y="168"/>
                    <a:pt x="199" y="168"/>
                    <a:pt x="200" y="169"/>
                  </a:cubicBezTo>
                  <a:cubicBezTo>
                    <a:pt x="221" y="190"/>
                    <a:pt x="221" y="190"/>
                    <a:pt x="221" y="190"/>
                  </a:cubicBezTo>
                  <a:cubicBezTo>
                    <a:pt x="224" y="177"/>
                    <a:pt x="221" y="166"/>
                    <a:pt x="213" y="157"/>
                  </a:cubicBezTo>
                  <a:cubicBezTo>
                    <a:pt x="206" y="150"/>
                    <a:pt x="197" y="146"/>
                    <a:pt x="187" y="146"/>
                  </a:cubicBezTo>
                  <a:cubicBezTo>
                    <a:pt x="182" y="146"/>
                    <a:pt x="177" y="147"/>
                    <a:pt x="172" y="149"/>
                  </a:cubicBezTo>
                  <a:cubicBezTo>
                    <a:pt x="171" y="150"/>
                    <a:pt x="169" y="149"/>
                    <a:pt x="168" y="148"/>
                  </a:cubicBezTo>
                  <a:cubicBezTo>
                    <a:pt x="81" y="62"/>
                    <a:pt x="81" y="62"/>
                    <a:pt x="81" y="62"/>
                  </a:cubicBezTo>
                  <a:cubicBezTo>
                    <a:pt x="80" y="60"/>
                    <a:pt x="80" y="59"/>
                    <a:pt x="81" y="57"/>
                  </a:cubicBezTo>
                  <a:cubicBezTo>
                    <a:pt x="87" y="43"/>
                    <a:pt x="84" y="28"/>
                    <a:pt x="73" y="17"/>
                  </a:cubicBezTo>
                  <a:cubicBezTo>
                    <a:pt x="65" y="9"/>
                    <a:pt x="53" y="6"/>
                    <a:pt x="40" y="9"/>
                  </a:cubicBezTo>
                  <a:cubicBezTo>
                    <a:pt x="60" y="29"/>
                    <a:pt x="60" y="29"/>
                    <a:pt x="60" y="29"/>
                  </a:cubicBezTo>
                  <a:cubicBezTo>
                    <a:pt x="62" y="31"/>
                    <a:pt x="62" y="33"/>
                    <a:pt x="60" y="35"/>
                  </a:cubicBezTo>
                  <a:cubicBezTo>
                    <a:pt x="39" y="56"/>
                    <a:pt x="39" y="56"/>
                    <a:pt x="39" y="56"/>
                  </a:cubicBezTo>
                  <a:cubicBezTo>
                    <a:pt x="37" y="58"/>
                    <a:pt x="35" y="58"/>
                    <a:pt x="33" y="56"/>
                  </a:cubicBezTo>
                  <a:cubicBezTo>
                    <a:pt x="13" y="36"/>
                    <a:pt x="13" y="36"/>
                    <a:pt x="13" y="36"/>
                  </a:cubicBezTo>
                  <a:cubicBezTo>
                    <a:pt x="10" y="48"/>
                    <a:pt x="13" y="60"/>
                    <a:pt x="21" y="69"/>
                  </a:cubicBezTo>
                  <a:cubicBezTo>
                    <a:pt x="28" y="76"/>
                    <a:pt x="37" y="80"/>
                    <a:pt x="47" y="80"/>
                  </a:cubicBezTo>
                  <a:cubicBezTo>
                    <a:pt x="52" y="80"/>
                    <a:pt x="57" y="79"/>
                    <a:pt x="61" y="77"/>
                  </a:cubicBezTo>
                  <a:cubicBezTo>
                    <a:pt x="62" y="76"/>
                    <a:pt x="62" y="76"/>
                    <a:pt x="63"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2">
              <a:extLst>
                <a:ext uri="{FF2B5EF4-FFF2-40B4-BE49-F238E27FC236}">
                  <a16:creationId xmlns:a16="http://schemas.microsoft.com/office/drawing/2014/main" id="{27292AEE-38F6-4304-BE93-4E9D9069B80F}"/>
                </a:ext>
              </a:extLst>
            </p:cNvPr>
            <p:cNvSpPr>
              <a:spLocks noEditPoints="1"/>
            </p:cNvSpPr>
            <p:nvPr/>
          </p:nvSpPr>
          <p:spPr bwMode="auto">
            <a:xfrm>
              <a:off x="8120064" y="1195388"/>
              <a:ext cx="206375" cy="201613"/>
            </a:xfrm>
            <a:custGeom>
              <a:avLst/>
              <a:gdLst>
                <a:gd name="T0" fmla="*/ 49 w 121"/>
                <a:gd name="T1" fmla="*/ 118 h 118"/>
                <a:gd name="T2" fmla="*/ 49 w 121"/>
                <a:gd name="T3" fmla="*/ 118 h 118"/>
                <a:gd name="T4" fmla="*/ 31 w 121"/>
                <a:gd name="T5" fmla="*/ 115 h 118"/>
                <a:gd name="T6" fmla="*/ 28 w 121"/>
                <a:gd name="T7" fmla="*/ 112 h 118"/>
                <a:gd name="T8" fmla="*/ 29 w 121"/>
                <a:gd name="T9" fmla="*/ 108 h 118"/>
                <a:gd name="T10" fmla="*/ 52 w 121"/>
                <a:gd name="T11" fmla="*/ 85 h 118"/>
                <a:gd name="T12" fmla="*/ 36 w 121"/>
                <a:gd name="T13" fmla="*/ 70 h 118"/>
                <a:gd name="T14" fmla="*/ 14 w 121"/>
                <a:gd name="T15" fmla="*/ 92 h 118"/>
                <a:gd name="T16" fmla="*/ 10 w 121"/>
                <a:gd name="T17" fmla="*/ 93 h 118"/>
                <a:gd name="T18" fmla="*/ 7 w 121"/>
                <a:gd name="T19" fmla="*/ 91 h 118"/>
                <a:gd name="T20" fmla="*/ 16 w 121"/>
                <a:gd name="T21" fmla="*/ 43 h 118"/>
                <a:gd name="T22" fmla="*/ 47 w 121"/>
                <a:gd name="T23" fmla="*/ 30 h 118"/>
                <a:gd name="T24" fmla="*/ 62 w 121"/>
                <a:gd name="T25" fmla="*/ 33 h 118"/>
                <a:gd name="T26" fmla="*/ 93 w 121"/>
                <a:gd name="T27" fmla="*/ 2 h 118"/>
                <a:gd name="T28" fmla="*/ 98 w 121"/>
                <a:gd name="T29" fmla="*/ 2 h 118"/>
                <a:gd name="T30" fmla="*/ 120 w 121"/>
                <a:gd name="T31" fmla="*/ 24 h 118"/>
                <a:gd name="T32" fmla="*/ 121 w 121"/>
                <a:gd name="T33" fmla="*/ 26 h 118"/>
                <a:gd name="T34" fmla="*/ 120 w 121"/>
                <a:gd name="T35" fmla="*/ 29 h 118"/>
                <a:gd name="T36" fmla="*/ 89 w 121"/>
                <a:gd name="T37" fmla="*/ 60 h 118"/>
                <a:gd name="T38" fmla="*/ 79 w 121"/>
                <a:gd name="T39" fmla="*/ 106 h 118"/>
                <a:gd name="T40" fmla="*/ 49 w 121"/>
                <a:gd name="T41" fmla="*/ 118 h 118"/>
                <a:gd name="T42" fmla="*/ 40 w 121"/>
                <a:gd name="T43" fmla="*/ 109 h 118"/>
                <a:gd name="T44" fmla="*/ 49 w 121"/>
                <a:gd name="T45" fmla="*/ 110 h 118"/>
                <a:gd name="T46" fmla="*/ 49 w 121"/>
                <a:gd name="T47" fmla="*/ 110 h 118"/>
                <a:gd name="T48" fmla="*/ 73 w 121"/>
                <a:gd name="T49" fmla="*/ 101 h 118"/>
                <a:gd name="T50" fmla="*/ 81 w 121"/>
                <a:gd name="T51" fmla="*/ 60 h 118"/>
                <a:gd name="T52" fmla="*/ 82 w 121"/>
                <a:gd name="T53" fmla="*/ 56 h 118"/>
                <a:gd name="T54" fmla="*/ 111 w 121"/>
                <a:gd name="T55" fmla="*/ 26 h 118"/>
                <a:gd name="T56" fmla="*/ 95 w 121"/>
                <a:gd name="T57" fmla="*/ 10 h 118"/>
                <a:gd name="T58" fmla="*/ 66 w 121"/>
                <a:gd name="T59" fmla="*/ 40 h 118"/>
                <a:gd name="T60" fmla="*/ 61 w 121"/>
                <a:gd name="T61" fmla="*/ 41 h 118"/>
                <a:gd name="T62" fmla="*/ 47 w 121"/>
                <a:gd name="T63" fmla="*/ 38 h 118"/>
                <a:gd name="T64" fmla="*/ 21 w 121"/>
                <a:gd name="T65" fmla="*/ 49 h 118"/>
                <a:gd name="T66" fmla="*/ 13 w 121"/>
                <a:gd name="T67" fmla="*/ 82 h 118"/>
                <a:gd name="T68" fmla="*/ 33 w 121"/>
                <a:gd name="T69" fmla="*/ 61 h 118"/>
                <a:gd name="T70" fmla="*/ 39 w 121"/>
                <a:gd name="T71" fmla="*/ 61 h 118"/>
                <a:gd name="T72" fmla="*/ 61 w 121"/>
                <a:gd name="T73" fmla="*/ 83 h 118"/>
                <a:gd name="T74" fmla="*/ 62 w 121"/>
                <a:gd name="T75" fmla="*/ 85 h 118"/>
                <a:gd name="T76" fmla="*/ 61 w 121"/>
                <a:gd name="T77" fmla="*/ 88 h 118"/>
                <a:gd name="T78" fmla="*/ 40 w 121"/>
                <a:gd name="T79"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18">
                  <a:moveTo>
                    <a:pt x="49" y="118"/>
                  </a:moveTo>
                  <a:cubicBezTo>
                    <a:pt x="49" y="118"/>
                    <a:pt x="49" y="118"/>
                    <a:pt x="49" y="118"/>
                  </a:cubicBezTo>
                  <a:cubicBezTo>
                    <a:pt x="43" y="118"/>
                    <a:pt x="37" y="117"/>
                    <a:pt x="31" y="115"/>
                  </a:cubicBezTo>
                  <a:cubicBezTo>
                    <a:pt x="30" y="114"/>
                    <a:pt x="29" y="113"/>
                    <a:pt x="28" y="112"/>
                  </a:cubicBezTo>
                  <a:cubicBezTo>
                    <a:pt x="28" y="110"/>
                    <a:pt x="29" y="109"/>
                    <a:pt x="29" y="108"/>
                  </a:cubicBezTo>
                  <a:cubicBezTo>
                    <a:pt x="52" y="85"/>
                    <a:pt x="52" y="85"/>
                    <a:pt x="52" y="85"/>
                  </a:cubicBezTo>
                  <a:cubicBezTo>
                    <a:pt x="36" y="70"/>
                    <a:pt x="36" y="70"/>
                    <a:pt x="36" y="70"/>
                  </a:cubicBezTo>
                  <a:cubicBezTo>
                    <a:pt x="14" y="92"/>
                    <a:pt x="14" y="92"/>
                    <a:pt x="14" y="92"/>
                  </a:cubicBezTo>
                  <a:cubicBezTo>
                    <a:pt x="13" y="93"/>
                    <a:pt x="12" y="93"/>
                    <a:pt x="10" y="93"/>
                  </a:cubicBezTo>
                  <a:cubicBezTo>
                    <a:pt x="9" y="93"/>
                    <a:pt x="8" y="92"/>
                    <a:pt x="7" y="91"/>
                  </a:cubicBezTo>
                  <a:cubicBezTo>
                    <a:pt x="0" y="73"/>
                    <a:pt x="3" y="55"/>
                    <a:pt x="16" y="43"/>
                  </a:cubicBezTo>
                  <a:cubicBezTo>
                    <a:pt x="24" y="35"/>
                    <a:pt x="35" y="30"/>
                    <a:pt x="47" y="30"/>
                  </a:cubicBezTo>
                  <a:cubicBezTo>
                    <a:pt x="52" y="30"/>
                    <a:pt x="57" y="31"/>
                    <a:pt x="62" y="33"/>
                  </a:cubicBezTo>
                  <a:cubicBezTo>
                    <a:pt x="93" y="2"/>
                    <a:pt x="93" y="2"/>
                    <a:pt x="93" y="2"/>
                  </a:cubicBezTo>
                  <a:cubicBezTo>
                    <a:pt x="94" y="0"/>
                    <a:pt x="97" y="0"/>
                    <a:pt x="98" y="2"/>
                  </a:cubicBezTo>
                  <a:cubicBezTo>
                    <a:pt x="120" y="24"/>
                    <a:pt x="120" y="24"/>
                    <a:pt x="120" y="24"/>
                  </a:cubicBezTo>
                  <a:cubicBezTo>
                    <a:pt x="120" y="24"/>
                    <a:pt x="121" y="25"/>
                    <a:pt x="121" y="26"/>
                  </a:cubicBezTo>
                  <a:cubicBezTo>
                    <a:pt x="121" y="27"/>
                    <a:pt x="120" y="28"/>
                    <a:pt x="120" y="29"/>
                  </a:cubicBezTo>
                  <a:cubicBezTo>
                    <a:pt x="89" y="60"/>
                    <a:pt x="89" y="60"/>
                    <a:pt x="89" y="60"/>
                  </a:cubicBezTo>
                  <a:cubicBezTo>
                    <a:pt x="95" y="76"/>
                    <a:pt x="91" y="94"/>
                    <a:pt x="79" y="106"/>
                  </a:cubicBezTo>
                  <a:cubicBezTo>
                    <a:pt x="71" y="114"/>
                    <a:pt x="60" y="118"/>
                    <a:pt x="49" y="118"/>
                  </a:cubicBezTo>
                  <a:close/>
                  <a:moveTo>
                    <a:pt x="40" y="109"/>
                  </a:moveTo>
                  <a:cubicBezTo>
                    <a:pt x="43" y="110"/>
                    <a:pt x="46" y="110"/>
                    <a:pt x="49" y="110"/>
                  </a:cubicBezTo>
                  <a:cubicBezTo>
                    <a:pt x="49" y="110"/>
                    <a:pt x="49" y="110"/>
                    <a:pt x="49" y="110"/>
                  </a:cubicBezTo>
                  <a:cubicBezTo>
                    <a:pt x="58" y="110"/>
                    <a:pt x="66" y="107"/>
                    <a:pt x="73" y="101"/>
                  </a:cubicBezTo>
                  <a:cubicBezTo>
                    <a:pt x="83" y="90"/>
                    <a:pt x="87" y="74"/>
                    <a:pt x="81" y="60"/>
                  </a:cubicBezTo>
                  <a:cubicBezTo>
                    <a:pt x="80" y="59"/>
                    <a:pt x="80" y="57"/>
                    <a:pt x="82" y="56"/>
                  </a:cubicBezTo>
                  <a:cubicBezTo>
                    <a:pt x="111" y="26"/>
                    <a:pt x="111" y="26"/>
                    <a:pt x="111" y="26"/>
                  </a:cubicBezTo>
                  <a:cubicBezTo>
                    <a:pt x="95" y="10"/>
                    <a:pt x="95" y="10"/>
                    <a:pt x="95" y="10"/>
                  </a:cubicBezTo>
                  <a:cubicBezTo>
                    <a:pt x="66" y="40"/>
                    <a:pt x="66" y="40"/>
                    <a:pt x="66" y="40"/>
                  </a:cubicBezTo>
                  <a:cubicBezTo>
                    <a:pt x="65" y="41"/>
                    <a:pt x="63" y="42"/>
                    <a:pt x="61" y="41"/>
                  </a:cubicBezTo>
                  <a:cubicBezTo>
                    <a:pt x="57" y="39"/>
                    <a:pt x="52" y="38"/>
                    <a:pt x="47" y="38"/>
                  </a:cubicBezTo>
                  <a:cubicBezTo>
                    <a:pt x="37" y="38"/>
                    <a:pt x="28" y="42"/>
                    <a:pt x="21" y="49"/>
                  </a:cubicBezTo>
                  <a:cubicBezTo>
                    <a:pt x="12" y="58"/>
                    <a:pt x="10" y="69"/>
                    <a:pt x="13" y="82"/>
                  </a:cubicBezTo>
                  <a:cubicBezTo>
                    <a:pt x="33" y="61"/>
                    <a:pt x="33" y="61"/>
                    <a:pt x="33" y="61"/>
                  </a:cubicBezTo>
                  <a:cubicBezTo>
                    <a:pt x="35" y="60"/>
                    <a:pt x="38" y="60"/>
                    <a:pt x="39" y="61"/>
                  </a:cubicBezTo>
                  <a:cubicBezTo>
                    <a:pt x="61" y="83"/>
                    <a:pt x="61" y="83"/>
                    <a:pt x="61" y="83"/>
                  </a:cubicBezTo>
                  <a:cubicBezTo>
                    <a:pt x="61" y="83"/>
                    <a:pt x="62" y="84"/>
                    <a:pt x="62" y="85"/>
                  </a:cubicBezTo>
                  <a:cubicBezTo>
                    <a:pt x="62" y="86"/>
                    <a:pt x="61" y="88"/>
                    <a:pt x="61" y="88"/>
                  </a:cubicBezTo>
                  <a:lnTo>
                    <a:pt x="4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3">
              <a:extLst>
                <a:ext uri="{FF2B5EF4-FFF2-40B4-BE49-F238E27FC236}">
                  <a16:creationId xmlns:a16="http://schemas.microsoft.com/office/drawing/2014/main" id="{83B09E21-FE32-4463-AF9D-F011BFF31E6C}"/>
                </a:ext>
              </a:extLst>
            </p:cNvPr>
            <p:cNvSpPr>
              <a:spLocks noEditPoints="1"/>
            </p:cNvSpPr>
            <p:nvPr/>
          </p:nvSpPr>
          <p:spPr bwMode="auto">
            <a:xfrm>
              <a:off x="8312151" y="1011238"/>
              <a:ext cx="206375" cy="200025"/>
            </a:xfrm>
            <a:custGeom>
              <a:avLst/>
              <a:gdLst>
                <a:gd name="T0" fmla="*/ 25 w 121"/>
                <a:gd name="T1" fmla="*/ 117 h 117"/>
                <a:gd name="T2" fmla="*/ 23 w 121"/>
                <a:gd name="T3" fmla="*/ 116 h 117"/>
                <a:gd name="T4" fmla="*/ 1 w 121"/>
                <a:gd name="T5" fmla="*/ 94 h 117"/>
                <a:gd name="T6" fmla="*/ 0 w 121"/>
                <a:gd name="T7" fmla="*/ 91 h 117"/>
                <a:gd name="T8" fmla="*/ 1 w 121"/>
                <a:gd name="T9" fmla="*/ 88 h 117"/>
                <a:gd name="T10" fmla="*/ 32 w 121"/>
                <a:gd name="T11" fmla="*/ 58 h 117"/>
                <a:gd name="T12" fmla="*/ 42 w 121"/>
                <a:gd name="T13" fmla="*/ 12 h 117"/>
                <a:gd name="T14" fmla="*/ 71 w 121"/>
                <a:gd name="T15" fmla="*/ 0 h 117"/>
                <a:gd name="T16" fmla="*/ 89 w 121"/>
                <a:gd name="T17" fmla="*/ 4 h 117"/>
                <a:gd name="T18" fmla="*/ 92 w 121"/>
                <a:gd name="T19" fmla="*/ 7 h 117"/>
                <a:gd name="T20" fmla="*/ 91 w 121"/>
                <a:gd name="T21" fmla="*/ 10 h 117"/>
                <a:gd name="T22" fmla="*/ 69 w 121"/>
                <a:gd name="T23" fmla="*/ 32 h 117"/>
                <a:gd name="T24" fmla="*/ 85 w 121"/>
                <a:gd name="T25" fmla="*/ 48 h 117"/>
                <a:gd name="T26" fmla="*/ 107 w 121"/>
                <a:gd name="T27" fmla="*/ 26 h 117"/>
                <a:gd name="T28" fmla="*/ 110 w 121"/>
                <a:gd name="T29" fmla="*/ 25 h 117"/>
                <a:gd name="T30" fmla="*/ 113 w 121"/>
                <a:gd name="T31" fmla="*/ 27 h 117"/>
                <a:gd name="T32" fmla="*/ 105 w 121"/>
                <a:gd name="T33" fmla="*/ 75 h 117"/>
                <a:gd name="T34" fmla="*/ 74 w 121"/>
                <a:gd name="T35" fmla="*/ 88 h 117"/>
                <a:gd name="T36" fmla="*/ 59 w 121"/>
                <a:gd name="T37" fmla="*/ 85 h 117"/>
                <a:gd name="T38" fmla="*/ 28 w 121"/>
                <a:gd name="T39" fmla="*/ 116 h 117"/>
                <a:gd name="T40" fmla="*/ 25 w 121"/>
                <a:gd name="T41" fmla="*/ 117 h 117"/>
                <a:gd name="T42" fmla="*/ 10 w 121"/>
                <a:gd name="T43" fmla="*/ 91 h 117"/>
                <a:gd name="T44" fmla="*/ 25 w 121"/>
                <a:gd name="T45" fmla="*/ 107 h 117"/>
                <a:gd name="T46" fmla="*/ 55 w 121"/>
                <a:gd name="T47" fmla="*/ 77 h 117"/>
                <a:gd name="T48" fmla="*/ 60 w 121"/>
                <a:gd name="T49" fmla="*/ 77 h 117"/>
                <a:gd name="T50" fmla="*/ 74 w 121"/>
                <a:gd name="T51" fmla="*/ 80 h 117"/>
                <a:gd name="T52" fmla="*/ 99 w 121"/>
                <a:gd name="T53" fmla="*/ 69 h 117"/>
                <a:gd name="T54" fmla="*/ 108 w 121"/>
                <a:gd name="T55" fmla="*/ 36 h 117"/>
                <a:gd name="T56" fmla="*/ 87 w 121"/>
                <a:gd name="T57" fmla="*/ 56 h 117"/>
                <a:gd name="T58" fmla="*/ 82 w 121"/>
                <a:gd name="T59" fmla="*/ 56 h 117"/>
                <a:gd name="T60" fmla="*/ 60 w 121"/>
                <a:gd name="T61" fmla="*/ 35 h 117"/>
                <a:gd name="T62" fmla="*/ 60 w 121"/>
                <a:gd name="T63" fmla="*/ 29 h 117"/>
                <a:gd name="T64" fmla="*/ 80 w 121"/>
                <a:gd name="T65" fmla="*/ 9 h 117"/>
                <a:gd name="T66" fmla="*/ 48 w 121"/>
                <a:gd name="T67" fmla="*/ 17 h 117"/>
                <a:gd name="T68" fmla="*/ 40 w 121"/>
                <a:gd name="T69" fmla="*/ 57 h 117"/>
                <a:gd name="T70" fmla="*/ 39 w 121"/>
                <a:gd name="T71" fmla="*/ 62 h 117"/>
                <a:gd name="T72" fmla="*/ 10 w 121"/>
                <a:gd name="T73"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117">
                  <a:moveTo>
                    <a:pt x="25" y="117"/>
                  </a:moveTo>
                  <a:cubicBezTo>
                    <a:pt x="24" y="117"/>
                    <a:pt x="23" y="116"/>
                    <a:pt x="23" y="116"/>
                  </a:cubicBezTo>
                  <a:cubicBezTo>
                    <a:pt x="1" y="94"/>
                    <a:pt x="1" y="94"/>
                    <a:pt x="1" y="94"/>
                  </a:cubicBezTo>
                  <a:cubicBezTo>
                    <a:pt x="0" y="93"/>
                    <a:pt x="0" y="92"/>
                    <a:pt x="0" y="91"/>
                  </a:cubicBezTo>
                  <a:cubicBezTo>
                    <a:pt x="0" y="90"/>
                    <a:pt x="0" y="89"/>
                    <a:pt x="1" y="88"/>
                  </a:cubicBezTo>
                  <a:cubicBezTo>
                    <a:pt x="32" y="58"/>
                    <a:pt x="32" y="58"/>
                    <a:pt x="32" y="58"/>
                  </a:cubicBezTo>
                  <a:cubicBezTo>
                    <a:pt x="26" y="42"/>
                    <a:pt x="30" y="24"/>
                    <a:pt x="42" y="12"/>
                  </a:cubicBezTo>
                  <a:cubicBezTo>
                    <a:pt x="50" y="4"/>
                    <a:pt x="60" y="0"/>
                    <a:pt x="71" y="0"/>
                  </a:cubicBezTo>
                  <a:cubicBezTo>
                    <a:pt x="77" y="0"/>
                    <a:pt x="83" y="1"/>
                    <a:pt x="89" y="4"/>
                  </a:cubicBezTo>
                  <a:cubicBezTo>
                    <a:pt x="91" y="4"/>
                    <a:pt x="91" y="5"/>
                    <a:pt x="92" y="7"/>
                  </a:cubicBezTo>
                  <a:cubicBezTo>
                    <a:pt x="92" y="8"/>
                    <a:pt x="92" y="9"/>
                    <a:pt x="91" y="10"/>
                  </a:cubicBezTo>
                  <a:cubicBezTo>
                    <a:pt x="69" y="32"/>
                    <a:pt x="69" y="32"/>
                    <a:pt x="69" y="32"/>
                  </a:cubicBezTo>
                  <a:cubicBezTo>
                    <a:pt x="85" y="48"/>
                    <a:pt x="85" y="48"/>
                    <a:pt x="85" y="48"/>
                  </a:cubicBezTo>
                  <a:cubicBezTo>
                    <a:pt x="107" y="26"/>
                    <a:pt x="107" y="26"/>
                    <a:pt x="107" y="26"/>
                  </a:cubicBezTo>
                  <a:cubicBezTo>
                    <a:pt x="108" y="25"/>
                    <a:pt x="109" y="24"/>
                    <a:pt x="110" y="25"/>
                  </a:cubicBezTo>
                  <a:cubicBezTo>
                    <a:pt x="112" y="25"/>
                    <a:pt x="113" y="26"/>
                    <a:pt x="113" y="27"/>
                  </a:cubicBezTo>
                  <a:cubicBezTo>
                    <a:pt x="121" y="44"/>
                    <a:pt x="117" y="62"/>
                    <a:pt x="105" y="75"/>
                  </a:cubicBezTo>
                  <a:cubicBezTo>
                    <a:pt x="97" y="83"/>
                    <a:pt x="86" y="88"/>
                    <a:pt x="74" y="88"/>
                  </a:cubicBezTo>
                  <a:cubicBezTo>
                    <a:pt x="69" y="88"/>
                    <a:pt x="64" y="87"/>
                    <a:pt x="59" y="85"/>
                  </a:cubicBezTo>
                  <a:cubicBezTo>
                    <a:pt x="28" y="116"/>
                    <a:pt x="28" y="116"/>
                    <a:pt x="28" y="116"/>
                  </a:cubicBezTo>
                  <a:cubicBezTo>
                    <a:pt x="27" y="116"/>
                    <a:pt x="26" y="117"/>
                    <a:pt x="25" y="117"/>
                  </a:cubicBezTo>
                  <a:close/>
                  <a:moveTo>
                    <a:pt x="10" y="91"/>
                  </a:moveTo>
                  <a:cubicBezTo>
                    <a:pt x="25" y="107"/>
                    <a:pt x="25" y="107"/>
                    <a:pt x="25" y="107"/>
                  </a:cubicBezTo>
                  <a:cubicBezTo>
                    <a:pt x="55" y="77"/>
                    <a:pt x="55" y="77"/>
                    <a:pt x="55" y="77"/>
                  </a:cubicBezTo>
                  <a:cubicBezTo>
                    <a:pt x="56" y="76"/>
                    <a:pt x="58" y="76"/>
                    <a:pt x="60" y="77"/>
                  </a:cubicBezTo>
                  <a:cubicBezTo>
                    <a:pt x="64" y="79"/>
                    <a:pt x="69" y="80"/>
                    <a:pt x="74" y="80"/>
                  </a:cubicBezTo>
                  <a:cubicBezTo>
                    <a:pt x="84" y="80"/>
                    <a:pt x="93" y="76"/>
                    <a:pt x="99" y="69"/>
                  </a:cubicBezTo>
                  <a:cubicBezTo>
                    <a:pt x="108" y="60"/>
                    <a:pt x="111" y="48"/>
                    <a:pt x="108" y="36"/>
                  </a:cubicBezTo>
                  <a:cubicBezTo>
                    <a:pt x="87" y="56"/>
                    <a:pt x="87" y="56"/>
                    <a:pt x="87" y="56"/>
                  </a:cubicBezTo>
                  <a:cubicBezTo>
                    <a:pt x="86" y="58"/>
                    <a:pt x="83" y="58"/>
                    <a:pt x="82" y="56"/>
                  </a:cubicBezTo>
                  <a:cubicBezTo>
                    <a:pt x="60" y="35"/>
                    <a:pt x="60" y="35"/>
                    <a:pt x="60" y="35"/>
                  </a:cubicBezTo>
                  <a:cubicBezTo>
                    <a:pt x="59" y="33"/>
                    <a:pt x="59" y="31"/>
                    <a:pt x="60" y="29"/>
                  </a:cubicBezTo>
                  <a:cubicBezTo>
                    <a:pt x="80" y="9"/>
                    <a:pt x="80" y="9"/>
                    <a:pt x="80" y="9"/>
                  </a:cubicBezTo>
                  <a:cubicBezTo>
                    <a:pt x="68" y="6"/>
                    <a:pt x="56" y="9"/>
                    <a:pt x="48" y="17"/>
                  </a:cubicBezTo>
                  <a:cubicBezTo>
                    <a:pt x="37" y="28"/>
                    <a:pt x="34" y="43"/>
                    <a:pt x="40" y="57"/>
                  </a:cubicBezTo>
                  <a:cubicBezTo>
                    <a:pt x="41" y="59"/>
                    <a:pt x="40" y="60"/>
                    <a:pt x="39" y="62"/>
                  </a:cubicBezTo>
                  <a:lnTo>
                    <a:pt x="1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Oval 1">
            <a:extLst>
              <a:ext uri="{FF2B5EF4-FFF2-40B4-BE49-F238E27FC236}">
                <a16:creationId xmlns:a16="http://schemas.microsoft.com/office/drawing/2014/main" id="{EF124B8F-EDC7-44D5-ACC1-38830474079F}"/>
              </a:ext>
            </a:extLst>
          </p:cNvPr>
          <p:cNvSpPr/>
          <p:nvPr/>
        </p:nvSpPr>
        <p:spPr>
          <a:xfrm>
            <a:off x="2429299" y="3441777"/>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FFD885C4-18E9-4899-AA0C-5DC2FC002693}"/>
              </a:ext>
            </a:extLst>
          </p:cNvPr>
          <p:cNvGrpSpPr/>
          <p:nvPr/>
        </p:nvGrpSpPr>
        <p:grpSpPr>
          <a:xfrm>
            <a:off x="5077479" y="3441777"/>
            <a:ext cx="582382" cy="582382"/>
            <a:chOff x="5077479" y="3441777"/>
            <a:chExt cx="582382" cy="582382"/>
          </a:xfrm>
        </p:grpSpPr>
        <p:sp>
          <p:nvSpPr>
            <p:cNvPr id="92" name="Oval 91">
              <a:extLst>
                <a:ext uri="{FF2B5EF4-FFF2-40B4-BE49-F238E27FC236}">
                  <a16:creationId xmlns:a16="http://schemas.microsoft.com/office/drawing/2014/main" id="{735E81A3-EA0E-4402-910D-EC8C6319C6B4}"/>
                </a:ext>
              </a:extLst>
            </p:cNvPr>
            <p:cNvSpPr/>
            <p:nvPr/>
          </p:nvSpPr>
          <p:spPr>
            <a:xfrm>
              <a:off x="5077479" y="3441777"/>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uppieren 768">
              <a:extLst>
                <a:ext uri="{FF2B5EF4-FFF2-40B4-BE49-F238E27FC236}">
                  <a16:creationId xmlns:a16="http://schemas.microsoft.com/office/drawing/2014/main" id="{22208892-579A-4051-98A1-392732EF47CE}"/>
                </a:ext>
              </a:extLst>
            </p:cNvPr>
            <p:cNvGrpSpPr/>
            <p:nvPr/>
          </p:nvGrpSpPr>
          <p:grpSpPr>
            <a:xfrm>
              <a:off x="5197277" y="3603270"/>
              <a:ext cx="331191" cy="300832"/>
              <a:chOff x="6892926" y="1647825"/>
              <a:chExt cx="381001" cy="346076"/>
            </a:xfrm>
            <a:solidFill>
              <a:schemeClr val="accent3"/>
            </a:solidFill>
          </p:grpSpPr>
          <p:sp>
            <p:nvSpPr>
              <p:cNvPr id="70" name="Freeform 71">
                <a:extLst>
                  <a:ext uri="{FF2B5EF4-FFF2-40B4-BE49-F238E27FC236}">
                    <a16:creationId xmlns:a16="http://schemas.microsoft.com/office/drawing/2014/main" id="{C1230A57-E468-4C58-9EF4-CDC15B0760B3}"/>
                  </a:ext>
                </a:extLst>
              </p:cNvPr>
              <p:cNvSpPr>
                <a:spLocks noEditPoints="1"/>
              </p:cNvSpPr>
              <p:nvPr/>
            </p:nvSpPr>
            <p:spPr bwMode="auto">
              <a:xfrm>
                <a:off x="7062789" y="1785938"/>
                <a:ext cx="211138" cy="207963"/>
              </a:xfrm>
              <a:custGeom>
                <a:avLst/>
                <a:gdLst>
                  <a:gd name="T0" fmla="*/ 100 w 124"/>
                  <a:gd name="T1" fmla="*/ 122 h 122"/>
                  <a:gd name="T2" fmla="*/ 84 w 124"/>
                  <a:gd name="T3" fmla="*/ 116 h 122"/>
                  <a:gd name="T4" fmla="*/ 37 w 124"/>
                  <a:gd name="T5" fmla="*/ 68 h 122"/>
                  <a:gd name="T6" fmla="*/ 28 w 124"/>
                  <a:gd name="T7" fmla="*/ 66 h 122"/>
                  <a:gd name="T8" fmla="*/ 25 w 124"/>
                  <a:gd name="T9" fmla="*/ 66 h 122"/>
                  <a:gd name="T10" fmla="*/ 25 w 124"/>
                  <a:gd name="T11" fmla="*/ 66 h 122"/>
                  <a:gd name="T12" fmla="*/ 12 w 124"/>
                  <a:gd name="T13" fmla="*/ 61 h 122"/>
                  <a:gd name="T14" fmla="*/ 0 w 124"/>
                  <a:gd name="T15" fmla="*/ 48 h 122"/>
                  <a:gd name="T16" fmla="*/ 48 w 124"/>
                  <a:gd name="T17" fmla="*/ 0 h 122"/>
                  <a:gd name="T18" fmla="*/ 61 w 124"/>
                  <a:gd name="T19" fmla="*/ 13 h 122"/>
                  <a:gd name="T20" fmla="*/ 65 w 124"/>
                  <a:gd name="T21" fmla="*/ 28 h 122"/>
                  <a:gd name="T22" fmla="*/ 68 w 124"/>
                  <a:gd name="T23" fmla="*/ 37 h 122"/>
                  <a:gd name="T24" fmla="*/ 115 w 124"/>
                  <a:gd name="T25" fmla="*/ 84 h 122"/>
                  <a:gd name="T26" fmla="*/ 115 w 124"/>
                  <a:gd name="T27" fmla="*/ 116 h 122"/>
                  <a:gd name="T28" fmla="*/ 100 w 124"/>
                  <a:gd name="T29" fmla="*/ 122 h 122"/>
                  <a:gd name="T30" fmla="*/ 30 w 124"/>
                  <a:gd name="T31" fmla="*/ 57 h 122"/>
                  <a:gd name="T32" fmla="*/ 42 w 124"/>
                  <a:gd name="T33" fmla="*/ 62 h 122"/>
                  <a:gd name="T34" fmla="*/ 90 w 124"/>
                  <a:gd name="T35" fmla="*/ 110 h 122"/>
                  <a:gd name="T36" fmla="*/ 110 w 124"/>
                  <a:gd name="T37" fmla="*/ 110 h 122"/>
                  <a:gd name="T38" fmla="*/ 110 w 124"/>
                  <a:gd name="T39" fmla="*/ 90 h 122"/>
                  <a:gd name="T40" fmla="*/ 62 w 124"/>
                  <a:gd name="T41" fmla="*/ 43 h 122"/>
                  <a:gd name="T42" fmla="*/ 57 w 124"/>
                  <a:gd name="T43" fmla="*/ 27 h 122"/>
                  <a:gd name="T44" fmla="*/ 55 w 124"/>
                  <a:gd name="T45" fmla="*/ 18 h 122"/>
                  <a:gd name="T46" fmla="*/ 48 w 124"/>
                  <a:gd name="T47" fmla="*/ 12 h 122"/>
                  <a:gd name="T48" fmla="*/ 11 w 124"/>
                  <a:gd name="T49" fmla="*/ 48 h 122"/>
                  <a:gd name="T50" fmla="*/ 18 w 124"/>
                  <a:gd name="T51" fmla="*/ 55 h 122"/>
                  <a:gd name="T52" fmla="*/ 25 w 124"/>
                  <a:gd name="T53" fmla="*/ 58 h 122"/>
                  <a:gd name="T54" fmla="*/ 25 w 124"/>
                  <a:gd name="T55" fmla="*/ 58 h 122"/>
                  <a:gd name="T56" fmla="*/ 27 w 124"/>
                  <a:gd name="T57" fmla="*/ 58 h 122"/>
                  <a:gd name="T58" fmla="*/ 30 w 124"/>
                  <a:gd name="T59"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22">
                    <a:moveTo>
                      <a:pt x="100" y="122"/>
                    </a:moveTo>
                    <a:cubicBezTo>
                      <a:pt x="94" y="122"/>
                      <a:pt x="88" y="120"/>
                      <a:pt x="84" y="116"/>
                    </a:cubicBezTo>
                    <a:cubicBezTo>
                      <a:pt x="37" y="68"/>
                      <a:pt x="37" y="68"/>
                      <a:pt x="37" y="68"/>
                    </a:cubicBezTo>
                    <a:cubicBezTo>
                      <a:pt x="35" y="66"/>
                      <a:pt x="31" y="65"/>
                      <a:pt x="28" y="66"/>
                    </a:cubicBezTo>
                    <a:cubicBezTo>
                      <a:pt x="27" y="66"/>
                      <a:pt x="26" y="66"/>
                      <a:pt x="25" y="66"/>
                    </a:cubicBezTo>
                    <a:cubicBezTo>
                      <a:pt x="25" y="66"/>
                      <a:pt x="25" y="66"/>
                      <a:pt x="25" y="66"/>
                    </a:cubicBezTo>
                    <a:cubicBezTo>
                      <a:pt x="20" y="66"/>
                      <a:pt x="16" y="64"/>
                      <a:pt x="12" y="61"/>
                    </a:cubicBezTo>
                    <a:cubicBezTo>
                      <a:pt x="0" y="48"/>
                      <a:pt x="0" y="48"/>
                      <a:pt x="0" y="48"/>
                    </a:cubicBezTo>
                    <a:cubicBezTo>
                      <a:pt x="48" y="0"/>
                      <a:pt x="48" y="0"/>
                      <a:pt x="48" y="0"/>
                    </a:cubicBezTo>
                    <a:cubicBezTo>
                      <a:pt x="61" y="13"/>
                      <a:pt x="61" y="13"/>
                      <a:pt x="61" y="13"/>
                    </a:cubicBezTo>
                    <a:cubicBezTo>
                      <a:pt x="65" y="17"/>
                      <a:pt x="66" y="23"/>
                      <a:pt x="65" y="28"/>
                    </a:cubicBezTo>
                    <a:cubicBezTo>
                      <a:pt x="65" y="32"/>
                      <a:pt x="66" y="35"/>
                      <a:pt x="68" y="37"/>
                    </a:cubicBezTo>
                    <a:cubicBezTo>
                      <a:pt x="115" y="84"/>
                      <a:pt x="115" y="84"/>
                      <a:pt x="115" y="84"/>
                    </a:cubicBezTo>
                    <a:cubicBezTo>
                      <a:pt x="124" y="93"/>
                      <a:pt x="124" y="107"/>
                      <a:pt x="115" y="116"/>
                    </a:cubicBezTo>
                    <a:cubicBezTo>
                      <a:pt x="111" y="120"/>
                      <a:pt x="106" y="122"/>
                      <a:pt x="100" y="122"/>
                    </a:cubicBezTo>
                    <a:close/>
                    <a:moveTo>
                      <a:pt x="30" y="57"/>
                    </a:moveTo>
                    <a:cubicBezTo>
                      <a:pt x="35" y="57"/>
                      <a:pt x="39" y="59"/>
                      <a:pt x="42" y="62"/>
                    </a:cubicBezTo>
                    <a:cubicBezTo>
                      <a:pt x="90" y="110"/>
                      <a:pt x="90" y="110"/>
                      <a:pt x="90" y="110"/>
                    </a:cubicBezTo>
                    <a:cubicBezTo>
                      <a:pt x="95" y="115"/>
                      <a:pt x="104" y="115"/>
                      <a:pt x="110" y="110"/>
                    </a:cubicBezTo>
                    <a:cubicBezTo>
                      <a:pt x="115" y="104"/>
                      <a:pt x="115" y="96"/>
                      <a:pt x="110" y="90"/>
                    </a:cubicBezTo>
                    <a:cubicBezTo>
                      <a:pt x="62" y="43"/>
                      <a:pt x="62" y="43"/>
                      <a:pt x="62" y="43"/>
                    </a:cubicBezTo>
                    <a:cubicBezTo>
                      <a:pt x="58" y="39"/>
                      <a:pt x="56" y="33"/>
                      <a:pt x="57" y="27"/>
                    </a:cubicBezTo>
                    <a:cubicBezTo>
                      <a:pt x="58" y="24"/>
                      <a:pt x="57" y="21"/>
                      <a:pt x="55" y="18"/>
                    </a:cubicBezTo>
                    <a:cubicBezTo>
                      <a:pt x="48" y="12"/>
                      <a:pt x="48" y="12"/>
                      <a:pt x="48" y="12"/>
                    </a:cubicBezTo>
                    <a:cubicBezTo>
                      <a:pt x="11" y="48"/>
                      <a:pt x="11" y="48"/>
                      <a:pt x="11" y="48"/>
                    </a:cubicBezTo>
                    <a:cubicBezTo>
                      <a:pt x="18" y="55"/>
                      <a:pt x="18" y="55"/>
                      <a:pt x="18" y="55"/>
                    </a:cubicBezTo>
                    <a:cubicBezTo>
                      <a:pt x="20" y="57"/>
                      <a:pt x="22" y="58"/>
                      <a:pt x="25" y="58"/>
                    </a:cubicBezTo>
                    <a:cubicBezTo>
                      <a:pt x="25" y="58"/>
                      <a:pt x="25" y="58"/>
                      <a:pt x="25" y="58"/>
                    </a:cubicBezTo>
                    <a:cubicBezTo>
                      <a:pt x="25" y="58"/>
                      <a:pt x="26" y="58"/>
                      <a:pt x="27" y="58"/>
                    </a:cubicBezTo>
                    <a:cubicBezTo>
                      <a:pt x="28" y="57"/>
                      <a:pt x="29" y="57"/>
                      <a:pt x="3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72">
                <a:extLst>
                  <a:ext uri="{FF2B5EF4-FFF2-40B4-BE49-F238E27FC236}">
                    <a16:creationId xmlns:a16="http://schemas.microsoft.com/office/drawing/2014/main" id="{384AE307-FEA0-4194-A030-D52AF981A57D}"/>
                  </a:ext>
                </a:extLst>
              </p:cNvPr>
              <p:cNvSpPr>
                <a:spLocks/>
              </p:cNvSpPr>
              <p:nvPr/>
            </p:nvSpPr>
            <p:spPr bwMode="auto">
              <a:xfrm>
                <a:off x="7078664" y="1647825"/>
                <a:ext cx="77788" cy="187325"/>
              </a:xfrm>
              <a:custGeom>
                <a:avLst/>
                <a:gdLst>
                  <a:gd name="T0" fmla="*/ 16 w 46"/>
                  <a:gd name="T1" fmla="*/ 110 h 110"/>
                  <a:gd name="T2" fmla="*/ 0 w 46"/>
                  <a:gd name="T3" fmla="*/ 93 h 110"/>
                  <a:gd name="T4" fmla="*/ 34 w 46"/>
                  <a:gd name="T5" fmla="*/ 39 h 110"/>
                  <a:gd name="T6" fmla="*/ 33 w 46"/>
                  <a:gd name="T7" fmla="*/ 24 h 110"/>
                  <a:gd name="T8" fmla="*/ 18 w 46"/>
                  <a:gd name="T9" fmla="*/ 10 h 110"/>
                  <a:gd name="T10" fmla="*/ 15 w 46"/>
                  <a:gd name="T11" fmla="*/ 10 h 110"/>
                  <a:gd name="T12" fmla="*/ 8 w 46"/>
                  <a:gd name="T13" fmla="*/ 16 h 110"/>
                  <a:gd name="T14" fmla="*/ 2 w 46"/>
                  <a:gd name="T15" fmla="*/ 11 h 110"/>
                  <a:gd name="T16" fmla="*/ 9 w 46"/>
                  <a:gd name="T17" fmla="*/ 4 h 110"/>
                  <a:gd name="T18" fmla="*/ 24 w 46"/>
                  <a:gd name="T19" fmla="*/ 4 h 110"/>
                  <a:gd name="T20" fmla="*/ 38 w 46"/>
                  <a:gd name="T21" fmla="*/ 18 h 110"/>
                  <a:gd name="T22" fmla="*/ 41 w 46"/>
                  <a:gd name="T23" fmla="*/ 44 h 110"/>
                  <a:gd name="T24" fmla="*/ 10 w 46"/>
                  <a:gd name="T25" fmla="*/ 92 h 110"/>
                  <a:gd name="T26" fmla="*/ 22 w 46"/>
                  <a:gd name="T27" fmla="*/ 104 h 110"/>
                  <a:gd name="T28" fmla="*/ 16 w 4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10">
                    <a:moveTo>
                      <a:pt x="16" y="110"/>
                    </a:moveTo>
                    <a:cubicBezTo>
                      <a:pt x="0" y="93"/>
                      <a:pt x="0" y="93"/>
                      <a:pt x="0" y="93"/>
                    </a:cubicBezTo>
                    <a:cubicBezTo>
                      <a:pt x="34" y="39"/>
                      <a:pt x="34" y="39"/>
                      <a:pt x="34" y="39"/>
                    </a:cubicBezTo>
                    <a:cubicBezTo>
                      <a:pt x="37" y="34"/>
                      <a:pt x="37" y="28"/>
                      <a:pt x="33" y="24"/>
                    </a:cubicBezTo>
                    <a:cubicBezTo>
                      <a:pt x="18" y="10"/>
                      <a:pt x="18" y="10"/>
                      <a:pt x="18" y="10"/>
                    </a:cubicBezTo>
                    <a:cubicBezTo>
                      <a:pt x="17" y="9"/>
                      <a:pt x="16" y="9"/>
                      <a:pt x="15" y="10"/>
                    </a:cubicBezTo>
                    <a:cubicBezTo>
                      <a:pt x="8" y="16"/>
                      <a:pt x="8" y="16"/>
                      <a:pt x="8" y="16"/>
                    </a:cubicBezTo>
                    <a:cubicBezTo>
                      <a:pt x="2" y="11"/>
                      <a:pt x="2" y="11"/>
                      <a:pt x="2" y="11"/>
                    </a:cubicBezTo>
                    <a:cubicBezTo>
                      <a:pt x="9" y="4"/>
                      <a:pt x="9" y="4"/>
                      <a:pt x="9" y="4"/>
                    </a:cubicBezTo>
                    <a:cubicBezTo>
                      <a:pt x="13" y="0"/>
                      <a:pt x="20" y="0"/>
                      <a:pt x="24" y="4"/>
                    </a:cubicBezTo>
                    <a:cubicBezTo>
                      <a:pt x="38" y="18"/>
                      <a:pt x="38" y="18"/>
                      <a:pt x="38" y="18"/>
                    </a:cubicBezTo>
                    <a:cubicBezTo>
                      <a:pt x="45" y="25"/>
                      <a:pt x="46" y="36"/>
                      <a:pt x="41" y="44"/>
                    </a:cubicBezTo>
                    <a:cubicBezTo>
                      <a:pt x="10" y="92"/>
                      <a:pt x="10" y="92"/>
                      <a:pt x="10" y="92"/>
                    </a:cubicBezTo>
                    <a:cubicBezTo>
                      <a:pt x="22" y="104"/>
                      <a:pt x="22" y="104"/>
                      <a:pt x="22" y="104"/>
                    </a:cubicBez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73">
                <a:extLst>
                  <a:ext uri="{FF2B5EF4-FFF2-40B4-BE49-F238E27FC236}">
                    <a16:creationId xmlns:a16="http://schemas.microsoft.com/office/drawing/2014/main" id="{59194A33-6180-40A7-8E25-DFFAD4A01318}"/>
                  </a:ext>
                </a:extLst>
              </p:cNvPr>
              <p:cNvSpPr>
                <a:spLocks noEditPoints="1"/>
              </p:cNvSpPr>
              <p:nvPr/>
            </p:nvSpPr>
            <p:spPr bwMode="auto">
              <a:xfrm>
                <a:off x="6892926" y="1649413"/>
                <a:ext cx="222250" cy="220663"/>
              </a:xfrm>
              <a:custGeom>
                <a:avLst/>
                <a:gdLst>
                  <a:gd name="T0" fmla="*/ 29 w 131"/>
                  <a:gd name="T1" fmla="*/ 129 h 129"/>
                  <a:gd name="T2" fmla="*/ 17 w 131"/>
                  <a:gd name="T3" fmla="*/ 124 h 129"/>
                  <a:gd name="T4" fmla="*/ 5 w 131"/>
                  <a:gd name="T5" fmla="*/ 113 h 129"/>
                  <a:gd name="T6" fmla="*/ 0 w 131"/>
                  <a:gd name="T7" fmla="*/ 100 h 129"/>
                  <a:gd name="T8" fmla="*/ 5 w 131"/>
                  <a:gd name="T9" fmla="*/ 87 h 129"/>
                  <a:gd name="T10" fmla="*/ 87 w 131"/>
                  <a:gd name="T11" fmla="*/ 5 h 129"/>
                  <a:gd name="T12" fmla="*/ 100 w 131"/>
                  <a:gd name="T13" fmla="*/ 0 h 129"/>
                  <a:gd name="T14" fmla="*/ 113 w 131"/>
                  <a:gd name="T15" fmla="*/ 5 h 129"/>
                  <a:gd name="T16" fmla="*/ 124 w 131"/>
                  <a:gd name="T17" fmla="*/ 17 h 129"/>
                  <a:gd name="T18" fmla="*/ 124 w 131"/>
                  <a:gd name="T19" fmla="*/ 42 h 129"/>
                  <a:gd name="T20" fmla="*/ 42 w 131"/>
                  <a:gd name="T21" fmla="*/ 124 h 129"/>
                  <a:gd name="T22" fmla="*/ 29 w 131"/>
                  <a:gd name="T23" fmla="*/ 129 h 129"/>
                  <a:gd name="T24" fmla="*/ 100 w 131"/>
                  <a:gd name="T25" fmla="*/ 8 h 129"/>
                  <a:gd name="T26" fmla="*/ 93 w 131"/>
                  <a:gd name="T27" fmla="*/ 11 h 129"/>
                  <a:gd name="T28" fmla="*/ 11 w 131"/>
                  <a:gd name="T29" fmla="*/ 93 h 129"/>
                  <a:gd name="T30" fmla="*/ 8 w 131"/>
                  <a:gd name="T31" fmla="*/ 100 h 129"/>
                  <a:gd name="T32" fmla="*/ 11 w 131"/>
                  <a:gd name="T33" fmla="*/ 107 h 129"/>
                  <a:gd name="T34" fmla="*/ 22 w 131"/>
                  <a:gd name="T35" fmla="*/ 118 h 129"/>
                  <a:gd name="T36" fmla="*/ 36 w 131"/>
                  <a:gd name="T37" fmla="*/ 118 h 129"/>
                  <a:gd name="T38" fmla="*/ 118 w 131"/>
                  <a:gd name="T39" fmla="*/ 36 h 129"/>
                  <a:gd name="T40" fmla="*/ 118 w 131"/>
                  <a:gd name="T41" fmla="*/ 22 h 129"/>
                  <a:gd name="T42" fmla="*/ 107 w 131"/>
                  <a:gd name="T43" fmla="*/ 11 h 129"/>
                  <a:gd name="T44" fmla="*/ 100 w 131"/>
                  <a:gd name="T45"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29" y="129"/>
                    </a:moveTo>
                    <a:cubicBezTo>
                      <a:pt x="24" y="129"/>
                      <a:pt x="20" y="127"/>
                      <a:pt x="17" y="124"/>
                    </a:cubicBezTo>
                    <a:cubicBezTo>
                      <a:pt x="5" y="113"/>
                      <a:pt x="5" y="113"/>
                      <a:pt x="5" y="113"/>
                    </a:cubicBezTo>
                    <a:cubicBezTo>
                      <a:pt x="2" y="109"/>
                      <a:pt x="0" y="105"/>
                      <a:pt x="0" y="100"/>
                    </a:cubicBezTo>
                    <a:cubicBezTo>
                      <a:pt x="0" y="95"/>
                      <a:pt x="2" y="91"/>
                      <a:pt x="5" y="87"/>
                    </a:cubicBezTo>
                    <a:cubicBezTo>
                      <a:pt x="87" y="5"/>
                      <a:pt x="87" y="5"/>
                      <a:pt x="87" y="5"/>
                    </a:cubicBezTo>
                    <a:cubicBezTo>
                      <a:pt x="91" y="2"/>
                      <a:pt x="95" y="0"/>
                      <a:pt x="100" y="0"/>
                    </a:cubicBezTo>
                    <a:cubicBezTo>
                      <a:pt x="105" y="0"/>
                      <a:pt x="109" y="2"/>
                      <a:pt x="113" y="5"/>
                    </a:cubicBezTo>
                    <a:cubicBezTo>
                      <a:pt x="124" y="17"/>
                      <a:pt x="124" y="17"/>
                      <a:pt x="124" y="17"/>
                    </a:cubicBezTo>
                    <a:cubicBezTo>
                      <a:pt x="131" y="24"/>
                      <a:pt x="131" y="35"/>
                      <a:pt x="124" y="42"/>
                    </a:cubicBezTo>
                    <a:cubicBezTo>
                      <a:pt x="42" y="124"/>
                      <a:pt x="42" y="124"/>
                      <a:pt x="42" y="124"/>
                    </a:cubicBezTo>
                    <a:cubicBezTo>
                      <a:pt x="39" y="127"/>
                      <a:pt x="34" y="129"/>
                      <a:pt x="29" y="129"/>
                    </a:cubicBezTo>
                    <a:close/>
                    <a:moveTo>
                      <a:pt x="100" y="8"/>
                    </a:moveTo>
                    <a:cubicBezTo>
                      <a:pt x="97" y="8"/>
                      <a:pt x="95" y="9"/>
                      <a:pt x="93" y="11"/>
                    </a:cubicBezTo>
                    <a:cubicBezTo>
                      <a:pt x="11" y="93"/>
                      <a:pt x="11" y="93"/>
                      <a:pt x="11" y="93"/>
                    </a:cubicBezTo>
                    <a:cubicBezTo>
                      <a:pt x="9" y="95"/>
                      <a:pt x="8" y="97"/>
                      <a:pt x="8" y="100"/>
                    </a:cubicBezTo>
                    <a:cubicBezTo>
                      <a:pt x="8" y="103"/>
                      <a:pt x="9" y="105"/>
                      <a:pt x="11" y="107"/>
                    </a:cubicBezTo>
                    <a:cubicBezTo>
                      <a:pt x="22" y="118"/>
                      <a:pt x="22" y="118"/>
                      <a:pt x="22" y="118"/>
                    </a:cubicBezTo>
                    <a:cubicBezTo>
                      <a:pt x="26" y="122"/>
                      <a:pt x="33" y="122"/>
                      <a:pt x="36" y="118"/>
                    </a:cubicBezTo>
                    <a:cubicBezTo>
                      <a:pt x="118" y="36"/>
                      <a:pt x="118" y="36"/>
                      <a:pt x="118" y="36"/>
                    </a:cubicBezTo>
                    <a:cubicBezTo>
                      <a:pt x="122" y="33"/>
                      <a:pt x="122" y="26"/>
                      <a:pt x="118" y="22"/>
                    </a:cubicBezTo>
                    <a:cubicBezTo>
                      <a:pt x="107" y="11"/>
                      <a:pt x="107" y="11"/>
                      <a:pt x="107" y="11"/>
                    </a:cubicBezTo>
                    <a:cubicBezTo>
                      <a:pt x="105" y="9"/>
                      <a:pt x="103"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3" name="Gruppieren 754">
            <a:extLst>
              <a:ext uri="{FF2B5EF4-FFF2-40B4-BE49-F238E27FC236}">
                <a16:creationId xmlns:a16="http://schemas.microsoft.com/office/drawing/2014/main" id="{3CB32FDB-D40A-4FFB-B239-A8E8E4E6EC4F}"/>
              </a:ext>
            </a:extLst>
          </p:cNvPr>
          <p:cNvGrpSpPr/>
          <p:nvPr/>
        </p:nvGrpSpPr>
        <p:grpSpPr>
          <a:xfrm>
            <a:off x="2556125" y="3609401"/>
            <a:ext cx="321442" cy="256654"/>
            <a:chOff x="3817939" y="1039813"/>
            <a:chExt cx="409575" cy="327025"/>
          </a:xfrm>
          <a:solidFill>
            <a:schemeClr val="accent1"/>
          </a:solidFill>
        </p:grpSpPr>
        <p:sp>
          <p:nvSpPr>
            <p:cNvPr id="84" name="Freeform 111">
              <a:extLst>
                <a:ext uri="{FF2B5EF4-FFF2-40B4-BE49-F238E27FC236}">
                  <a16:creationId xmlns:a16="http://schemas.microsoft.com/office/drawing/2014/main" id="{85BAA44E-4093-491D-B4FC-4EFD08731012}"/>
                </a:ext>
              </a:extLst>
            </p:cNvPr>
            <p:cNvSpPr>
              <a:spLocks noEditPoints="1"/>
            </p:cNvSpPr>
            <p:nvPr/>
          </p:nvSpPr>
          <p:spPr bwMode="auto">
            <a:xfrm>
              <a:off x="3817939" y="1120775"/>
              <a:ext cx="409575" cy="246063"/>
            </a:xfrm>
            <a:custGeom>
              <a:avLst/>
              <a:gdLst>
                <a:gd name="T0" fmla="*/ 209 w 240"/>
                <a:gd name="T1" fmla="*/ 144 h 144"/>
                <a:gd name="T2" fmla="*/ 31 w 240"/>
                <a:gd name="T3" fmla="*/ 144 h 144"/>
                <a:gd name="T4" fmla="*/ 0 w 240"/>
                <a:gd name="T5" fmla="*/ 113 h 144"/>
                <a:gd name="T6" fmla="*/ 0 w 240"/>
                <a:gd name="T7" fmla="*/ 31 h 144"/>
                <a:gd name="T8" fmla="*/ 31 w 240"/>
                <a:gd name="T9" fmla="*/ 0 h 144"/>
                <a:gd name="T10" fmla="*/ 209 w 240"/>
                <a:gd name="T11" fmla="*/ 0 h 144"/>
                <a:gd name="T12" fmla="*/ 240 w 240"/>
                <a:gd name="T13" fmla="*/ 31 h 144"/>
                <a:gd name="T14" fmla="*/ 240 w 240"/>
                <a:gd name="T15" fmla="*/ 113 h 144"/>
                <a:gd name="T16" fmla="*/ 209 w 240"/>
                <a:gd name="T17" fmla="*/ 144 h 144"/>
                <a:gd name="T18" fmla="*/ 31 w 240"/>
                <a:gd name="T19" fmla="*/ 8 h 144"/>
                <a:gd name="T20" fmla="*/ 8 w 240"/>
                <a:gd name="T21" fmla="*/ 31 h 144"/>
                <a:gd name="T22" fmla="*/ 8 w 240"/>
                <a:gd name="T23" fmla="*/ 113 h 144"/>
                <a:gd name="T24" fmla="*/ 31 w 240"/>
                <a:gd name="T25" fmla="*/ 136 h 144"/>
                <a:gd name="T26" fmla="*/ 209 w 240"/>
                <a:gd name="T27" fmla="*/ 136 h 144"/>
                <a:gd name="T28" fmla="*/ 232 w 240"/>
                <a:gd name="T29" fmla="*/ 113 h 144"/>
                <a:gd name="T30" fmla="*/ 232 w 240"/>
                <a:gd name="T31" fmla="*/ 31 h 144"/>
                <a:gd name="T32" fmla="*/ 209 w 240"/>
                <a:gd name="T33" fmla="*/ 8 h 144"/>
                <a:gd name="T34" fmla="*/ 31 w 240"/>
                <a:gd name="T35"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144">
                  <a:moveTo>
                    <a:pt x="209" y="144"/>
                  </a:moveTo>
                  <a:cubicBezTo>
                    <a:pt x="31" y="144"/>
                    <a:pt x="31" y="144"/>
                    <a:pt x="31" y="144"/>
                  </a:cubicBezTo>
                  <a:cubicBezTo>
                    <a:pt x="14" y="144"/>
                    <a:pt x="0" y="130"/>
                    <a:pt x="0" y="113"/>
                  </a:cubicBezTo>
                  <a:cubicBezTo>
                    <a:pt x="0" y="31"/>
                    <a:pt x="0" y="31"/>
                    <a:pt x="0" y="31"/>
                  </a:cubicBezTo>
                  <a:cubicBezTo>
                    <a:pt x="0" y="14"/>
                    <a:pt x="14" y="0"/>
                    <a:pt x="31" y="0"/>
                  </a:cubicBezTo>
                  <a:cubicBezTo>
                    <a:pt x="209" y="0"/>
                    <a:pt x="209" y="0"/>
                    <a:pt x="209" y="0"/>
                  </a:cubicBezTo>
                  <a:cubicBezTo>
                    <a:pt x="226" y="0"/>
                    <a:pt x="240" y="14"/>
                    <a:pt x="240" y="31"/>
                  </a:cubicBezTo>
                  <a:cubicBezTo>
                    <a:pt x="240" y="113"/>
                    <a:pt x="240" y="113"/>
                    <a:pt x="240" y="113"/>
                  </a:cubicBezTo>
                  <a:cubicBezTo>
                    <a:pt x="240" y="130"/>
                    <a:pt x="226" y="144"/>
                    <a:pt x="209" y="144"/>
                  </a:cubicBezTo>
                  <a:close/>
                  <a:moveTo>
                    <a:pt x="31" y="8"/>
                  </a:moveTo>
                  <a:cubicBezTo>
                    <a:pt x="18" y="8"/>
                    <a:pt x="8" y="18"/>
                    <a:pt x="8" y="31"/>
                  </a:cubicBezTo>
                  <a:cubicBezTo>
                    <a:pt x="8" y="113"/>
                    <a:pt x="8" y="113"/>
                    <a:pt x="8" y="113"/>
                  </a:cubicBezTo>
                  <a:cubicBezTo>
                    <a:pt x="8" y="126"/>
                    <a:pt x="18" y="136"/>
                    <a:pt x="31" y="136"/>
                  </a:cubicBezTo>
                  <a:cubicBezTo>
                    <a:pt x="209" y="136"/>
                    <a:pt x="209" y="136"/>
                    <a:pt x="209" y="136"/>
                  </a:cubicBezTo>
                  <a:cubicBezTo>
                    <a:pt x="222" y="136"/>
                    <a:pt x="232" y="126"/>
                    <a:pt x="232" y="113"/>
                  </a:cubicBezTo>
                  <a:cubicBezTo>
                    <a:pt x="232" y="31"/>
                    <a:pt x="232" y="31"/>
                    <a:pt x="232" y="31"/>
                  </a:cubicBezTo>
                  <a:cubicBezTo>
                    <a:pt x="232" y="18"/>
                    <a:pt x="222" y="8"/>
                    <a:pt x="209" y="8"/>
                  </a:cubicBezTo>
                  <a:lnTo>
                    <a:pt x="3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85" name="Freeform 112">
              <a:extLst>
                <a:ext uri="{FF2B5EF4-FFF2-40B4-BE49-F238E27FC236}">
                  <a16:creationId xmlns:a16="http://schemas.microsoft.com/office/drawing/2014/main" id="{0CA8CAD5-B21D-4E06-A660-3194E83B1F57}"/>
                </a:ext>
              </a:extLst>
            </p:cNvPr>
            <p:cNvSpPr>
              <a:spLocks/>
            </p:cNvSpPr>
            <p:nvPr/>
          </p:nvSpPr>
          <p:spPr bwMode="auto">
            <a:xfrm>
              <a:off x="3906839" y="1039813"/>
              <a:ext cx="231775" cy="80963"/>
            </a:xfrm>
            <a:custGeom>
              <a:avLst/>
              <a:gdLst>
                <a:gd name="T0" fmla="*/ 8 w 136"/>
                <a:gd name="T1" fmla="*/ 48 h 48"/>
                <a:gd name="T2" fmla="*/ 0 w 136"/>
                <a:gd name="T3" fmla="*/ 48 h 48"/>
                <a:gd name="T4" fmla="*/ 49 w 136"/>
                <a:gd name="T5" fmla="*/ 0 h 48"/>
                <a:gd name="T6" fmla="*/ 87 w 136"/>
                <a:gd name="T7" fmla="*/ 0 h 48"/>
                <a:gd name="T8" fmla="*/ 136 w 136"/>
                <a:gd name="T9" fmla="*/ 48 h 48"/>
                <a:gd name="T10" fmla="*/ 128 w 136"/>
                <a:gd name="T11" fmla="*/ 48 h 48"/>
                <a:gd name="T12" fmla="*/ 87 w 136"/>
                <a:gd name="T13" fmla="*/ 8 h 48"/>
                <a:gd name="T14" fmla="*/ 49 w 136"/>
                <a:gd name="T15" fmla="*/ 8 h 48"/>
                <a:gd name="T16" fmla="*/ 8 w 1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48">
                  <a:moveTo>
                    <a:pt x="8" y="48"/>
                  </a:moveTo>
                  <a:cubicBezTo>
                    <a:pt x="0" y="48"/>
                    <a:pt x="0" y="48"/>
                    <a:pt x="0" y="48"/>
                  </a:cubicBezTo>
                  <a:cubicBezTo>
                    <a:pt x="0" y="24"/>
                    <a:pt x="22" y="0"/>
                    <a:pt x="49" y="0"/>
                  </a:cubicBezTo>
                  <a:cubicBezTo>
                    <a:pt x="87" y="0"/>
                    <a:pt x="87" y="0"/>
                    <a:pt x="87" y="0"/>
                  </a:cubicBezTo>
                  <a:cubicBezTo>
                    <a:pt x="114" y="0"/>
                    <a:pt x="136" y="24"/>
                    <a:pt x="136" y="48"/>
                  </a:cubicBezTo>
                  <a:cubicBezTo>
                    <a:pt x="128" y="48"/>
                    <a:pt x="128" y="48"/>
                    <a:pt x="128" y="48"/>
                  </a:cubicBezTo>
                  <a:cubicBezTo>
                    <a:pt x="128" y="28"/>
                    <a:pt x="109" y="8"/>
                    <a:pt x="87" y="8"/>
                  </a:cubicBezTo>
                  <a:cubicBezTo>
                    <a:pt x="49" y="8"/>
                    <a:pt x="49" y="8"/>
                    <a:pt x="49" y="8"/>
                  </a:cubicBezTo>
                  <a:cubicBezTo>
                    <a:pt x="27" y="8"/>
                    <a:pt x="8" y="28"/>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86" name="Freeform 113">
              <a:extLst>
                <a:ext uri="{FF2B5EF4-FFF2-40B4-BE49-F238E27FC236}">
                  <a16:creationId xmlns:a16="http://schemas.microsoft.com/office/drawing/2014/main" id="{4F20BAF5-0163-4B9D-8131-69D13770270F}"/>
                </a:ext>
              </a:extLst>
            </p:cNvPr>
            <p:cNvSpPr>
              <a:spLocks/>
            </p:cNvSpPr>
            <p:nvPr/>
          </p:nvSpPr>
          <p:spPr bwMode="auto">
            <a:xfrm>
              <a:off x="3933826" y="1066800"/>
              <a:ext cx="177800" cy="68263"/>
            </a:xfrm>
            <a:custGeom>
              <a:avLst/>
              <a:gdLst>
                <a:gd name="T0" fmla="*/ 8 w 104"/>
                <a:gd name="T1" fmla="*/ 40 h 40"/>
                <a:gd name="T2" fmla="*/ 1 w 104"/>
                <a:gd name="T3" fmla="*/ 40 h 40"/>
                <a:gd name="T4" fmla="*/ 1 w 104"/>
                <a:gd name="T5" fmla="*/ 36 h 40"/>
                <a:gd name="T6" fmla="*/ 0 w 104"/>
                <a:gd name="T7" fmla="*/ 36 h 40"/>
                <a:gd name="T8" fmla="*/ 33 w 104"/>
                <a:gd name="T9" fmla="*/ 0 h 40"/>
                <a:gd name="T10" fmla="*/ 71 w 104"/>
                <a:gd name="T11" fmla="*/ 0 h 40"/>
                <a:gd name="T12" fmla="*/ 104 w 104"/>
                <a:gd name="T13" fmla="*/ 36 h 40"/>
                <a:gd name="T14" fmla="*/ 96 w 104"/>
                <a:gd name="T15" fmla="*/ 36 h 40"/>
                <a:gd name="T16" fmla="*/ 71 w 104"/>
                <a:gd name="T17" fmla="*/ 8 h 40"/>
                <a:gd name="T18" fmla="*/ 33 w 104"/>
                <a:gd name="T19" fmla="*/ 8 h 40"/>
                <a:gd name="T20" fmla="*/ 8 w 104"/>
                <a:gd name="T21" fmla="*/ 36 h 40"/>
                <a:gd name="T22" fmla="*/ 8 w 104"/>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40">
                  <a:moveTo>
                    <a:pt x="8" y="40"/>
                  </a:moveTo>
                  <a:cubicBezTo>
                    <a:pt x="1" y="40"/>
                    <a:pt x="1" y="40"/>
                    <a:pt x="1" y="40"/>
                  </a:cubicBezTo>
                  <a:cubicBezTo>
                    <a:pt x="1" y="36"/>
                    <a:pt x="1" y="36"/>
                    <a:pt x="1" y="36"/>
                  </a:cubicBezTo>
                  <a:cubicBezTo>
                    <a:pt x="0" y="36"/>
                    <a:pt x="0" y="36"/>
                    <a:pt x="0" y="36"/>
                  </a:cubicBezTo>
                  <a:cubicBezTo>
                    <a:pt x="0" y="15"/>
                    <a:pt x="14" y="0"/>
                    <a:pt x="33" y="0"/>
                  </a:cubicBezTo>
                  <a:cubicBezTo>
                    <a:pt x="71" y="0"/>
                    <a:pt x="71" y="0"/>
                    <a:pt x="71" y="0"/>
                  </a:cubicBezTo>
                  <a:cubicBezTo>
                    <a:pt x="90" y="0"/>
                    <a:pt x="104" y="15"/>
                    <a:pt x="104" y="36"/>
                  </a:cubicBezTo>
                  <a:cubicBezTo>
                    <a:pt x="96" y="36"/>
                    <a:pt x="96" y="36"/>
                    <a:pt x="96" y="36"/>
                  </a:cubicBezTo>
                  <a:cubicBezTo>
                    <a:pt x="96" y="20"/>
                    <a:pt x="85" y="8"/>
                    <a:pt x="71" y="8"/>
                  </a:cubicBezTo>
                  <a:cubicBezTo>
                    <a:pt x="33" y="8"/>
                    <a:pt x="33" y="8"/>
                    <a:pt x="33" y="8"/>
                  </a:cubicBezTo>
                  <a:cubicBezTo>
                    <a:pt x="19" y="8"/>
                    <a:pt x="8" y="20"/>
                    <a:pt x="8" y="36"/>
                  </a:cubicBezTo>
                  <a:lnTo>
                    <a:pt x="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87" name="Freeform 114">
              <a:extLst>
                <a:ext uri="{FF2B5EF4-FFF2-40B4-BE49-F238E27FC236}">
                  <a16:creationId xmlns:a16="http://schemas.microsoft.com/office/drawing/2014/main" id="{FAFCD41B-3869-4CA3-A657-747F62443B61}"/>
                </a:ext>
              </a:extLst>
            </p:cNvPr>
            <p:cNvSpPr>
              <a:spLocks noEditPoints="1"/>
            </p:cNvSpPr>
            <p:nvPr/>
          </p:nvSpPr>
          <p:spPr bwMode="auto">
            <a:xfrm>
              <a:off x="3886201" y="1120775"/>
              <a:ext cx="41275" cy="246063"/>
            </a:xfrm>
            <a:custGeom>
              <a:avLst/>
              <a:gdLst>
                <a:gd name="T0" fmla="*/ 26 w 26"/>
                <a:gd name="T1" fmla="*/ 155 h 155"/>
                <a:gd name="T2" fmla="*/ 0 w 26"/>
                <a:gd name="T3" fmla="*/ 155 h 155"/>
                <a:gd name="T4" fmla="*/ 0 w 26"/>
                <a:gd name="T5" fmla="*/ 0 h 155"/>
                <a:gd name="T6" fmla="*/ 26 w 26"/>
                <a:gd name="T7" fmla="*/ 0 h 155"/>
                <a:gd name="T8" fmla="*/ 26 w 26"/>
                <a:gd name="T9" fmla="*/ 155 h 155"/>
                <a:gd name="T10" fmla="*/ 9 w 26"/>
                <a:gd name="T11" fmla="*/ 146 h 155"/>
                <a:gd name="T12" fmla="*/ 17 w 26"/>
                <a:gd name="T13" fmla="*/ 146 h 155"/>
                <a:gd name="T14" fmla="*/ 17 w 26"/>
                <a:gd name="T15" fmla="*/ 9 h 155"/>
                <a:gd name="T16" fmla="*/ 9 w 26"/>
                <a:gd name="T17" fmla="*/ 9 h 155"/>
                <a:gd name="T18" fmla="*/ 9 w 26"/>
                <a:gd name="T19" fmla="*/ 14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5">
                  <a:moveTo>
                    <a:pt x="26" y="155"/>
                  </a:moveTo>
                  <a:lnTo>
                    <a:pt x="0" y="155"/>
                  </a:lnTo>
                  <a:lnTo>
                    <a:pt x="0" y="0"/>
                  </a:lnTo>
                  <a:lnTo>
                    <a:pt x="26" y="0"/>
                  </a:lnTo>
                  <a:lnTo>
                    <a:pt x="26" y="155"/>
                  </a:lnTo>
                  <a:close/>
                  <a:moveTo>
                    <a:pt x="9" y="146"/>
                  </a:moveTo>
                  <a:lnTo>
                    <a:pt x="17" y="146"/>
                  </a:lnTo>
                  <a:lnTo>
                    <a:pt x="17" y="9"/>
                  </a:lnTo>
                  <a:lnTo>
                    <a:pt x="9" y="9"/>
                  </a:lnTo>
                  <a:lnTo>
                    <a:pt x="9"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88" name="Freeform 115">
              <a:extLst>
                <a:ext uri="{FF2B5EF4-FFF2-40B4-BE49-F238E27FC236}">
                  <a16:creationId xmlns:a16="http://schemas.microsoft.com/office/drawing/2014/main" id="{56A3CBC5-736D-40AC-A79B-CFF4887045DC}"/>
                </a:ext>
              </a:extLst>
            </p:cNvPr>
            <p:cNvSpPr>
              <a:spLocks noEditPoints="1"/>
            </p:cNvSpPr>
            <p:nvPr/>
          </p:nvSpPr>
          <p:spPr bwMode="auto">
            <a:xfrm>
              <a:off x="4117976" y="1120775"/>
              <a:ext cx="41275" cy="246063"/>
            </a:xfrm>
            <a:custGeom>
              <a:avLst/>
              <a:gdLst>
                <a:gd name="T0" fmla="*/ 26 w 26"/>
                <a:gd name="T1" fmla="*/ 155 h 155"/>
                <a:gd name="T2" fmla="*/ 0 w 26"/>
                <a:gd name="T3" fmla="*/ 155 h 155"/>
                <a:gd name="T4" fmla="*/ 0 w 26"/>
                <a:gd name="T5" fmla="*/ 0 h 155"/>
                <a:gd name="T6" fmla="*/ 26 w 26"/>
                <a:gd name="T7" fmla="*/ 0 h 155"/>
                <a:gd name="T8" fmla="*/ 26 w 26"/>
                <a:gd name="T9" fmla="*/ 155 h 155"/>
                <a:gd name="T10" fmla="*/ 9 w 26"/>
                <a:gd name="T11" fmla="*/ 146 h 155"/>
                <a:gd name="T12" fmla="*/ 17 w 26"/>
                <a:gd name="T13" fmla="*/ 146 h 155"/>
                <a:gd name="T14" fmla="*/ 17 w 26"/>
                <a:gd name="T15" fmla="*/ 9 h 155"/>
                <a:gd name="T16" fmla="*/ 9 w 26"/>
                <a:gd name="T17" fmla="*/ 9 h 155"/>
                <a:gd name="T18" fmla="*/ 9 w 26"/>
                <a:gd name="T19" fmla="*/ 14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5">
                  <a:moveTo>
                    <a:pt x="26" y="155"/>
                  </a:moveTo>
                  <a:lnTo>
                    <a:pt x="0" y="155"/>
                  </a:lnTo>
                  <a:lnTo>
                    <a:pt x="0" y="0"/>
                  </a:lnTo>
                  <a:lnTo>
                    <a:pt x="26" y="0"/>
                  </a:lnTo>
                  <a:lnTo>
                    <a:pt x="26" y="155"/>
                  </a:lnTo>
                  <a:close/>
                  <a:moveTo>
                    <a:pt x="9" y="146"/>
                  </a:moveTo>
                  <a:lnTo>
                    <a:pt x="17" y="146"/>
                  </a:lnTo>
                  <a:lnTo>
                    <a:pt x="17" y="9"/>
                  </a:lnTo>
                  <a:lnTo>
                    <a:pt x="9" y="9"/>
                  </a:lnTo>
                  <a:lnTo>
                    <a:pt x="9"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89" name="Freeform 116">
              <a:extLst>
                <a:ext uri="{FF2B5EF4-FFF2-40B4-BE49-F238E27FC236}">
                  <a16:creationId xmlns:a16="http://schemas.microsoft.com/office/drawing/2014/main" id="{88D4AC20-53E1-4F52-A3F7-66EA8A1A3AC2}"/>
                </a:ext>
              </a:extLst>
            </p:cNvPr>
            <p:cNvSpPr>
              <a:spLocks noEditPoints="1"/>
            </p:cNvSpPr>
            <p:nvPr/>
          </p:nvSpPr>
          <p:spPr bwMode="auto">
            <a:xfrm>
              <a:off x="3932239" y="1155700"/>
              <a:ext cx="153988" cy="131763"/>
            </a:xfrm>
            <a:custGeom>
              <a:avLst/>
              <a:gdLst>
                <a:gd name="T0" fmla="*/ 22 w 90"/>
                <a:gd name="T1" fmla="*/ 78 h 78"/>
                <a:gd name="T2" fmla="*/ 18 w 90"/>
                <a:gd name="T3" fmla="*/ 76 h 78"/>
                <a:gd name="T4" fmla="*/ 3 w 90"/>
                <a:gd name="T5" fmla="*/ 61 h 78"/>
                <a:gd name="T6" fmla="*/ 3 w 90"/>
                <a:gd name="T7" fmla="*/ 53 h 78"/>
                <a:gd name="T8" fmla="*/ 9 w 90"/>
                <a:gd name="T9" fmla="*/ 47 h 78"/>
                <a:gd name="T10" fmla="*/ 17 w 90"/>
                <a:gd name="T11" fmla="*/ 47 h 78"/>
                <a:gd name="T12" fmla="*/ 18 w 90"/>
                <a:gd name="T13" fmla="*/ 48 h 78"/>
                <a:gd name="T14" fmla="*/ 24 w 90"/>
                <a:gd name="T15" fmla="*/ 42 h 78"/>
                <a:gd name="T16" fmla="*/ 30 w 90"/>
                <a:gd name="T17" fmla="*/ 29 h 78"/>
                <a:gd name="T18" fmla="*/ 46 w 90"/>
                <a:gd name="T19" fmla="*/ 13 h 78"/>
                <a:gd name="T20" fmla="*/ 86 w 90"/>
                <a:gd name="T21" fmla="*/ 0 h 78"/>
                <a:gd name="T22" fmla="*/ 89 w 90"/>
                <a:gd name="T23" fmla="*/ 0 h 78"/>
                <a:gd name="T24" fmla="*/ 90 w 90"/>
                <a:gd name="T25" fmla="*/ 6 h 78"/>
                <a:gd name="T26" fmla="*/ 88 w 90"/>
                <a:gd name="T27" fmla="*/ 7 h 78"/>
                <a:gd name="T28" fmla="*/ 63 w 90"/>
                <a:gd name="T29" fmla="*/ 32 h 78"/>
                <a:gd name="T30" fmla="*/ 61 w 90"/>
                <a:gd name="T31" fmla="*/ 38 h 78"/>
                <a:gd name="T32" fmla="*/ 50 w 90"/>
                <a:gd name="T33" fmla="*/ 49 h 78"/>
                <a:gd name="T34" fmla="*/ 39 w 90"/>
                <a:gd name="T35" fmla="*/ 55 h 78"/>
                <a:gd name="T36" fmla="*/ 39 w 90"/>
                <a:gd name="T37" fmla="*/ 55 h 78"/>
                <a:gd name="T38" fmla="*/ 37 w 90"/>
                <a:gd name="T39" fmla="*/ 55 h 78"/>
                <a:gd name="T40" fmla="*/ 31 w 90"/>
                <a:gd name="T41" fmla="*/ 61 h 78"/>
                <a:gd name="T42" fmla="*/ 32 w 90"/>
                <a:gd name="T43" fmla="*/ 62 h 78"/>
                <a:gd name="T44" fmla="*/ 32 w 90"/>
                <a:gd name="T45" fmla="*/ 70 h 78"/>
                <a:gd name="T46" fmla="*/ 26 w 90"/>
                <a:gd name="T47" fmla="*/ 76 h 78"/>
                <a:gd name="T48" fmla="*/ 22 w 90"/>
                <a:gd name="T49" fmla="*/ 78 h 78"/>
                <a:gd name="T50" fmla="*/ 10 w 90"/>
                <a:gd name="T51" fmla="*/ 57 h 78"/>
                <a:gd name="T52" fmla="*/ 22 w 90"/>
                <a:gd name="T53" fmla="*/ 69 h 78"/>
                <a:gd name="T54" fmla="*/ 25 w 90"/>
                <a:gd name="T55" fmla="*/ 66 h 78"/>
                <a:gd name="T56" fmla="*/ 25 w 90"/>
                <a:gd name="T57" fmla="*/ 55 h 78"/>
                <a:gd name="T58" fmla="*/ 32 w 90"/>
                <a:gd name="T59" fmla="*/ 49 h 78"/>
                <a:gd name="T60" fmla="*/ 39 w 90"/>
                <a:gd name="T61" fmla="*/ 47 h 78"/>
                <a:gd name="T62" fmla="*/ 44 w 90"/>
                <a:gd name="T63" fmla="*/ 44 h 78"/>
                <a:gd name="T64" fmla="*/ 55 w 90"/>
                <a:gd name="T65" fmla="*/ 32 h 78"/>
                <a:gd name="T66" fmla="*/ 69 w 90"/>
                <a:gd name="T67" fmla="*/ 10 h 78"/>
                <a:gd name="T68" fmla="*/ 52 w 90"/>
                <a:gd name="T69" fmla="*/ 19 h 78"/>
                <a:gd name="T70" fmla="*/ 36 w 90"/>
                <a:gd name="T71" fmla="*/ 35 h 78"/>
                <a:gd name="T72" fmla="*/ 32 w 90"/>
                <a:gd name="T73" fmla="*/ 41 h 78"/>
                <a:gd name="T74" fmla="*/ 31 w 90"/>
                <a:gd name="T75" fmla="*/ 47 h 78"/>
                <a:gd name="T76" fmla="*/ 24 w 90"/>
                <a:gd name="T77" fmla="*/ 54 h 78"/>
                <a:gd name="T78" fmla="*/ 13 w 90"/>
                <a:gd name="T79" fmla="*/ 54 h 78"/>
                <a:gd name="T80" fmla="*/ 10 w 90"/>
                <a:gd name="T81" fmla="*/ 5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78">
                  <a:moveTo>
                    <a:pt x="22" y="78"/>
                  </a:moveTo>
                  <a:cubicBezTo>
                    <a:pt x="20" y="78"/>
                    <a:pt x="19" y="78"/>
                    <a:pt x="18" y="76"/>
                  </a:cubicBezTo>
                  <a:cubicBezTo>
                    <a:pt x="3" y="61"/>
                    <a:pt x="3" y="61"/>
                    <a:pt x="3" y="61"/>
                  </a:cubicBezTo>
                  <a:cubicBezTo>
                    <a:pt x="0" y="59"/>
                    <a:pt x="0" y="55"/>
                    <a:pt x="3" y="53"/>
                  </a:cubicBezTo>
                  <a:cubicBezTo>
                    <a:pt x="9" y="47"/>
                    <a:pt x="9" y="47"/>
                    <a:pt x="9" y="47"/>
                  </a:cubicBezTo>
                  <a:cubicBezTo>
                    <a:pt x="11" y="45"/>
                    <a:pt x="15" y="45"/>
                    <a:pt x="17" y="47"/>
                  </a:cubicBezTo>
                  <a:cubicBezTo>
                    <a:pt x="18" y="48"/>
                    <a:pt x="18" y="48"/>
                    <a:pt x="18" y="48"/>
                  </a:cubicBezTo>
                  <a:cubicBezTo>
                    <a:pt x="24" y="42"/>
                    <a:pt x="24" y="42"/>
                    <a:pt x="24" y="42"/>
                  </a:cubicBezTo>
                  <a:cubicBezTo>
                    <a:pt x="24" y="39"/>
                    <a:pt x="24" y="35"/>
                    <a:pt x="30" y="29"/>
                  </a:cubicBezTo>
                  <a:cubicBezTo>
                    <a:pt x="46" y="13"/>
                    <a:pt x="46" y="13"/>
                    <a:pt x="46" y="13"/>
                  </a:cubicBezTo>
                  <a:cubicBezTo>
                    <a:pt x="46" y="13"/>
                    <a:pt x="57" y="0"/>
                    <a:pt x="86" y="0"/>
                  </a:cubicBezTo>
                  <a:cubicBezTo>
                    <a:pt x="89" y="0"/>
                    <a:pt x="89" y="0"/>
                    <a:pt x="89" y="0"/>
                  </a:cubicBezTo>
                  <a:cubicBezTo>
                    <a:pt x="90" y="6"/>
                    <a:pt x="90" y="6"/>
                    <a:pt x="90" y="6"/>
                  </a:cubicBezTo>
                  <a:cubicBezTo>
                    <a:pt x="88" y="7"/>
                    <a:pt x="88" y="7"/>
                    <a:pt x="88" y="7"/>
                  </a:cubicBezTo>
                  <a:cubicBezTo>
                    <a:pt x="79" y="12"/>
                    <a:pt x="63" y="23"/>
                    <a:pt x="63" y="32"/>
                  </a:cubicBezTo>
                  <a:cubicBezTo>
                    <a:pt x="63" y="34"/>
                    <a:pt x="63" y="36"/>
                    <a:pt x="61" y="38"/>
                  </a:cubicBezTo>
                  <a:cubicBezTo>
                    <a:pt x="50" y="49"/>
                    <a:pt x="50" y="49"/>
                    <a:pt x="50" y="49"/>
                  </a:cubicBezTo>
                  <a:cubicBezTo>
                    <a:pt x="49" y="50"/>
                    <a:pt x="44" y="55"/>
                    <a:pt x="39" y="55"/>
                  </a:cubicBezTo>
                  <a:cubicBezTo>
                    <a:pt x="39" y="55"/>
                    <a:pt x="39" y="55"/>
                    <a:pt x="39" y="55"/>
                  </a:cubicBezTo>
                  <a:cubicBezTo>
                    <a:pt x="38" y="55"/>
                    <a:pt x="38" y="55"/>
                    <a:pt x="37" y="55"/>
                  </a:cubicBezTo>
                  <a:cubicBezTo>
                    <a:pt x="31" y="61"/>
                    <a:pt x="31" y="61"/>
                    <a:pt x="31" y="61"/>
                  </a:cubicBezTo>
                  <a:cubicBezTo>
                    <a:pt x="32" y="62"/>
                    <a:pt x="32" y="62"/>
                    <a:pt x="32" y="62"/>
                  </a:cubicBezTo>
                  <a:cubicBezTo>
                    <a:pt x="35" y="64"/>
                    <a:pt x="35" y="68"/>
                    <a:pt x="32" y="70"/>
                  </a:cubicBezTo>
                  <a:cubicBezTo>
                    <a:pt x="26" y="76"/>
                    <a:pt x="26" y="76"/>
                    <a:pt x="26" y="76"/>
                  </a:cubicBezTo>
                  <a:cubicBezTo>
                    <a:pt x="25" y="78"/>
                    <a:pt x="24" y="78"/>
                    <a:pt x="22" y="78"/>
                  </a:cubicBezTo>
                  <a:close/>
                  <a:moveTo>
                    <a:pt x="10" y="57"/>
                  </a:moveTo>
                  <a:cubicBezTo>
                    <a:pt x="22" y="69"/>
                    <a:pt x="22" y="69"/>
                    <a:pt x="22" y="69"/>
                  </a:cubicBezTo>
                  <a:cubicBezTo>
                    <a:pt x="25" y="66"/>
                    <a:pt x="25" y="66"/>
                    <a:pt x="25" y="66"/>
                  </a:cubicBezTo>
                  <a:cubicBezTo>
                    <a:pt x="22" y="63"/>
                    <a:pt x="22" y="58"/>
                    <a:pt x="25" y="55"/>
                  </a:cubicBezTo>
                  <a:cubicBezTo>
                    <a:pt x="32" y="49"/>
                    <a:pt x="32" y="49"/>
                    <a:pt x="32" y="49"/>
                  </a:cubicBezTo>
                  <a:cubicBezTo>
                    <a:pt x="34" y="47"/>
                    <a:pt x="37" y="46"/>
                    <a:pt x="39" y="47"/>
                  </a:cubicBezTo>
                  <a:cubicBezTo>
                    <a:pt x="40" y="47"/>
                    <a:pt x="43" y="45"/>
                    <a:pt x="44" y="44"/>
                  </a:cubicBezTo>
                  <a:cubicBezTo>
                    <a:pt x="55" y="32"/>
                    <a:pt x="55" y="32"/>
                    <a:pt x="55" y="32"/>
                  </a:cubicBezTo>
                  <a:cubicBezTo>
                    <a:pt x="55" y="24"/>
                    <a:pt x="62" y="16"/>
                    <a:pt x="69" y="10"/>
                  </a:cubicBezTo>
                  <a:cubicBezTo>
                    <a:pt x="57" y="13"/>
                    <a:pt x="52" y="19"/>
                    <a:pt x="52" y="19"/>
                  </a:cubicBezTo>
                  <a:cubicBezTo>
                    <a:pt x="36" y="35"/>
                    <a:pt x="36" y="35"/>
                    <a:pt x="36" y="35"/>
                  </a:cubicBezTo>
                  <a:cubicBezTo>
                    <a:pt x="32" y="38"/>
                    <a:pt x="32" y="40"/>
                    <a:pt x="32" y="41"/>
                  </a:cubicBezTo>
                  <a:cubicBezTo>
                    <a:pt x="33" y="43"/>
                    <a:pt x="33" y="45"/>
                    <a:pt x="31" y="47"/>
                  </a:cubicBezTo>
                  <a:cubicBezTo>
                    <a:pt x="24" y="54"/>
                    <a:pt x="24" y="54"/>
                    <a:pt x="24" y="54"/>
                  </a:cubicBezTo>
                  <a:cubicBezTo>
                    <a:pt x="21" y="57"/>
                    <a:pt x="16" y="57"/>
                    <a:pt x="13" y="54"/>
                  </a:cubicBezTo>
                  <a:lnTo>
                    <a:pt x="1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90" name="Freeform 117">
              <a:extLst>
                <a:ext uri="{FF2B5EF4-FFF2-40B4-BE49-F238E27FC236}">
                  <a16:creationId xmlns:a16="http://schemas.microsoft.com/office/drawing/2014/main" id="{2472857F-299C-494E-9520-5ADB29814F45}"/>
                </a:ext>
              </a:extLst>
            </p:cNvPr>
            <p:cNvSpPr>
              <a:spLocks noEditPoints="1"/>
            </p:cNvSpPr>
            <p:nvPr/>
          </p:nvSpPr>
          <p:spPr bwMode="auto">
            <a:xfrm>
              <a:off x="3998914" y="1209675"/>
              <a:ext cx="117475" cy="114300"/>
            </a:xfrm>
            <a:custGeom>
              <a:avLst/>
              <a:gdLst>
                <a:gd name="T0" fmla="*/ 56 w 69"/>
                <a:gd name="T1" fmla="*/ 67 h 67"/>
                <a:gd name="T2" fmla="*/ 48 w 69"/>
                <a:gd name="T3" fmla="*/ 64 h 67"/>
                <a:gd name="T4" fmla="*/ 0 w 69"/>
                <a:gd name="T5" fmla="*/ 16 h 67"/>
                <a:gd name="T6" fmla="*/ 17 w 69"/>
                <a:gd name="T7" fmla="*/ 0 h 67"/>
                <a:gd name="T8" fmla="*/ 64 w 69"/>
                <a:gd name="T9" fmla="*/ 48 h 67"/>
                <a:gd name="T10" fmla="*/ 64 w 69"/>
                <a:gd name="T11" fmla="*/ 64 h 67"/>
                <a:gd name="T12" fmla="*/ 56 w 69"/>
                <a:gd name="T13" fmla="*/ 67 h 67"/>
                <a:gd name="T14" fmla="*/ 12 w 69"/>
                <a:gd name="T15" fmla="*/ 16 h 67"/>
                <a:gd name="T16" fmla="*/ 54 w 69"/>
                <a:gd name="T17" fmla="*/ 58 h 67"/>
                <a:gd name="T18" fmla="*/ 59 w 69"/>
                <a:gd name="T19" fmla="*/ 58 h 67"/>
                <a:gd name="T20" fmla="*/ 59 w 69"/>
                <a:gd name="T21" fmla="*/ 53 h 67"/>
                <a:gd name="T22" fmla="*/ 17 w 69"/>
                <a:gd name="T23" fmla="*/ 11 h 67"/>
                <a:gd name="T24" fmla="*/ 12 w 69"/>
                <a:gd name="T25"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7">
                  <a:moveTo>
                    <a:pt x="56" y="67"/>
                  </a:moveTo>
                  <a:cubicBezTo>
                    <a:pt x="53" y="67"/>
                    <a:pt x="50" y="66"/>
                    <a:pt x="48" y="64"/>
                  </a:cubicBezTo>
                  <a:cubicBezTo>
                    <a:pt x="0" y="16"/>
                    <a:pt x="0" y="16"/>
                    <a:pt x="0" y="16"/>
                  </a:cubicBezTo>
                  <a:cubicBezTo>
                    <a:pt x="17" y="0"/>
                    <a:pt x="17" y="0"/>
                    <a:pt x="17" y="0"/>
                  </a:cubicBezTo>
                  <a:cubicBezTo>
                    <a:pt x="64" y="48"/>
                    <a:pt x="64" y="48"/>
                    <a:pt x="64" y="48"/>
                  </a:cubicBezTo>
                  <a:cubicBezTo>
                    <a:pt x="69" y="52"/>
                    <a:pt x="69" y="59"/>
                    <a:pt x="64" y="64"/>
                  </a:cubicBezTo>
                  <a:cubicBezTo>
                    <a:pt x="62" y="66"/>
                    <a:pt x="59" y="67"/>
                    <a:pt x="56" y="67"/>
                  </a:cubicBezTo>
                  <a:close/>
                  <a:moveTo>
                    <a:pt x="12" y="16"/>
                  </a:moveTo>
                  <a:cubicBezTo>
                    <a:pt x="54" y="58"/>
                    <a:pt x="54" y="58"/>
                    <a:pt x="54" y="58"/>
                  </a:cubicBezTo>
                  <a:cubicBezTo>
                    <a:pt x="55" y="60"/>
                    <a:pt x="57" y="60"/>
                    <a:pt x="59" y="58"/>
                  </a:cubicBezTo>
                  <a:cubicBezTo>
                    <a:pt x="60" y="57"/>
                    <a:pt x="60" y="55"/>
                    <a:pt x="59" y="53"/>
                  </a:cubicBezTo>
                  <a:cubicBezTo>
                    <a:pt x="17" y="11"/>
                    <a:pt x="17" y="11"/>
                    <a:pt x="17" y="11"/>
                  </a:cubicBezTo>
                  <a:lnTo>
                    <a:pt x="1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grpSp>
      <p:sp>
        <p:nvSpPr>
          <p:cNvPr id="91" name="Oval 90">
            <a:extLst>
              <a:ext uri="{FF2B5EF4-FFF2-40B4-BE49-F238E27FC236}">
                <a16:creationId xmlns:a16="http://schemas.microsoft.com/office/drawing/2014/main" id="{33667F10-009D-4D57-8C9B-C199B999FFC4}"/>
              </a:ext>
            </a:extLst>
          </p:cNvPr>
          <p:cNvSpPr/>
          <p:nvPr/>
        </p:nvSpPr>
        <p:spPr>
          <a:xfrm>
            <a:off x="3763115" y="3700351"/>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uppieren 770">
            <a:extLst>
              <a:ext uri="{FF2B5EF4-FFF2-40B4-BE49-F238E27FC236}">
                <a16:creationId xmlns:a16="http://schemas.microsoft.com/office/drawing/2014/main" id="{C1B408F4-46B9-4808-9736-91CA3B0853C9}"/>
              </a:ext>
            </a:extLst>
          </p:cNvPr>
          <p:cNvGrpSpPr/>
          <p:nvPr/>
        </p:nvGrpSpPr>
        <p:grpSpPr>
          <a:xfrm>
            <a:off x="3906361" y="3867150"/>
            <a:ext cx="296522" cy="295350"/>
            <a:chOff x="5664201" y="1614488"/>
            <a:chExt cx="401638" cy="400050"/>
          </a:xfrm>
          <a:solidFill>
            <a:schemeClr val="accent2"/>
          </a:solidFill>
        </p:grpSpPr>
        <p:sp>
          <p:nvSpPr>
            <p:cNvPr id="65" name="Freeform 47">
              <a:extLst>
                <a:ext uri="{FF2B5EF4-FFF2-40B4-BE49-F238E27FC236}">
                  <a16:creationId xmlns:a16="http://schemas.microsoft.com/office/drawing/2014/main" id="{E48744D5-B510-48AC-A658-93DE4AD240B0}"/>
                </a:ext>
              </a:extLst>
            </p:cNvPr>
            <p:cNvSpPr>
              <a:spLocks noEditPoints="1"/>
            </p:cNvSpPr>
            <p:nvPr/>
          </p:nvSpPr>
          <p:spPr bwMode="auto">
            <a:xfrm>
              <a:off x="5664201" y="1809750"/>
              <a:ext cx="206375" cy="204788"/>
            </a:xfrm>
            <a:custGeom>
              <a:avLst/>
              <a:gdLst>
                <a:gd name="T0" fmla="*/ 38 w 121"/>
                <a:gd name="T1" fmla="*/ 120 h 120"/>
                <a:gd name="T2" fmla="*/ 17 w 121"/>
                <a:gd name="T3" fmla="*/ 109 h 120"/>
                <a:gd name="T4" fmla="*/ 12 w 121"/>
                <a:gd name="T5" fmla="*/ 104 h 120"/>
                <a:gd name="T6" fmla="*/ 1 w 121"/>
                <a:gd name="T7" fmla="*/ 81 h 120"/>
                <a:gd name="T8" fmla="*/ 9 w 121"/>
                <a:gd name="T9" fmla="*/ 67 h 120"/>
                <a:gd name="T10" fmla="*/ 31 w 121"/>
                <a:gd name="T11" fmla="*/ 45 h 120"/>
                <a:gd name="T12" fmla="*/ 35 w 121"/>
                <a:gd name="T13" fmla="*/ 43 h 120"/>
                <a:gd name="T14" fmla="*/ 37 w 121"/>
                <a:gd name="T15" fmla="*/ 44 h 120"/>
                <a:gd name="T16" fmla="*/ 39 w 121"/>
                <a:gd name="T17" fmla="*/ 44 h 120"/>
                <a:gd name="T18" fmla="*/ 48 w 121"/>
                <a:gd name="T19" fmla="*/ 39 h 120"/>
                <a:gd name="T20" fmla="*/ 66 w 121"/>
                <a:gd name="T21" fmla="*/ 21 h 120"/>
                <a:gd name="T22" fmla="*/ 67 w 121"/>
                <a:gd name="T23" fmla="*/ 5 h 120"/>
                <a:gd name="T24" fmla="*/ 74 w 121"/>
                <a:gd name="T25" fmla="*/ 0 h 120"/>
                <a:gd name="T26" fmla="*/ 78 w 121"/>
                <a:gd name="T27" fmla="*/ 2 h 120"/>
                <a:gd name="T28" fmla="*/ 119 w 121"/>
                <a:gd name="T29" fmla="*/ 43 h 120"/>
                <a:gd name="T30" fmla="*/ 121 w 121"/>
                <a:gd name="T31" fmla="*/ 49 h 120"/>
                <a:gd name="T32" fmla="*/ 116 w 121"/>
                <a:gd name="T33" fmla="*/ 54 h 120"/>
                <a:gd name="T34" fmla="*/ 106 w 121"/>
                <a:gd name="T35" fmla="*/ 55 h 120"/>
                <a:gd name="T36" fmla="*/ 100 w 121"/>
                <a:gd name="T37" fmla="*/ 55 h 120"/>
                <a:gd name="T38" fmla="*/ 82 w 121"/>
                <a:gd name="T39" fmla="*/ 73 h 120"/>
                <a:gd name="T40" fmla="*/ 77 w 121"/>
                <a:gd name="T41" fmla="*/ 84 h 120"/>
                <a:gd name="T42" fmla="*/ 76 w 121"/>
                <a:gd name="T43" fmla="*/ 90 h 120"/>
                <a:gd name="T44" fmla="*/ 54 w 121"/>
                <a:gd name="T45" fmla="*/ 112 h 120"/>
                <a:gd name="T46" fmla="*/ 38 w 121"/>
                <a:gd name="T47" fmla="*/ 120 h 120"/>
                <a:gd name="T48" fmla="*/ 35 w 121"/>
                <a:gd name="T49" fmla="*/ 52 h 120"/>
                <a:gd name="T50" fmla="*/ 14 w 121"/>
                <a:gd name="T51" fmla="*/ 73 h 120"/>
                <a:gd name="T52" fmla="*/ 9 w 121"/>
                <a:gd name="T53" fmla="*/ 82 h 120"/>
                <a:gd name="T54" fmla="*/ 17 w 121"/>
                <a:gd name="T55" fmla="*/ 98 h 120"/>
                <a:gd name="T56" fmla="*/ 23 w 121"/>
                <a:gd name="T57" fmla="*/ 104 h 120"/>
                <a:gd name="T58" fmla="*/ 38 w 121"/>
                <a:gd name="T59" fmla="*/ 112 h 120"/>
                <a:gd name="T60" fmla="*/ 48 w 121"/>
                <a:gd name="T61" fmla="*/ 107 h 120"/>
                <a:gd name="T62" fmla="*/ 48 w 121"/>
                <a:gd name="T63" fmla="*/ 107 h 120"/>
                <a:gd name="T64" fmla="*/ 69 w 121"/>
                <a:gd name="T65" fmla="*/ 86 h 120"/>
                <a:gd name="T66" fmla="*/ 76 w 121"/>
                <a:gd name="T67" fmla="*/ 68 h 120"/>
                <a:gd name="T68" fmla="*/ 94 w 121"/>
                <a:gd name="T69" fmla="*/ 49 h 120"/>
                <a:gd name="T70" fmla="*/ 101 w 121"/>
                <a:gd name="T71" fmla="*/ 47 h 120"/>
                <a:gd name="T72" fmla="*/ 112 w 121"/>
                <a:gd name="T73" fmla="*/ 47 h 120"/>
                <a:gd name="T74" fmla="*/ 74 w 121"/>
                <a:gd name="T75" fmla="*/ 9 h 120"/>
                <a:gd name="T76" fmla="*/ 74 w 121"/>
                <a:gd name="T77" fmla="*/ 20 h 120"/>
                <a:gd name="T78" fmla="*/ 72 w 121"/>
                <a:gd name="T79" fmla="*/ 27 h 120"/>
                <a:gd name="T80" fmla="*/ 53 w 121"/>
                <a:gd name="T81" fmla="*/ 45 h 120"/>
                <a:gd name="T82" fmla="*/ 39 w 121"/>
                <a:gd name="T83" fmla="*/ 52 h 120"/>
                <a:gd name="T84" fmla="*/ 35 w 121"/>
                <a:gd name="T8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20">
                  <a:moveTo>
                    <a:pt x="38" y="120"/>
                  </a:moveTo>
                  <a:cubicBezTo>
                    <a:pt x="31" y="120"/>
                    <a:pt x="24" y="116"/>
                    <a:pt x="17" y="109"/>
                  </a:cubicBezTo>
                  <a:cubicBezTo>
                    <a:pt x="12" y="104"/>
                    <a:pt x="12" y="104"/>
                    <a:pt x="12" y="104"/>
                  </a:cubicBezTo>
                  <a:cubicBezTo>
                    <a:pt x="4" y="96"/>
                    <a:pt x="0" y="89"/>
                    <a:pt x="1" y="81"/>
                  </a:cubicBezTo>
                  <a:cubicBezTo>
                    <a:pt x="2" y="73"/>
                    <a:pt x="7" y="68"/>
                    <a:pt x="9" y="67"/>
                  </a:cubicBezTo>
                  <a:cubicBezTo>
                    <a:pt x="31" y="45"/>
                    <a:pt x="31" y="45"/>
                    <a:pt x="31" y="45"/>
                  </a:cubicBezTo>
                  <a:cubicBezTo>
                    <a:pt x="32" y="44"/>
                    <a:pt x="33" y="43"/>
                    <a:pt x="35" y="43"/>
                  </a:cubicBezTo>
                  <a:cubicBezTo>
                    <a:pt x="36" y="43"/>
                    <a:pt x="36" y="44"/>
                    <a:pt x="37" y="44"/>
                  </a:cubicBezTo>
                  <a:cubicBezTo>
                    <a:pt x="38" y="44"/>
                    <a:pt x="39" y="44"/>
                    <a:pt x="39" y="44"/>
                  </a:cubicBezTo>
                  <a:cubicBezTo>
                    <a:pt x="42" y="44"/>
                    <a:pt x="44" y="43"/>
                    <a:pt x="48" y="39"/>
                  </a:cubicBezTo>
                  <a:cubicBezTo>
                    <a:pt x="66" y="21"/>
                    <a:pt x="66" y="21"/>
                    <a:pt x="66" y="21"/>
                  </a:cubicBezTo>
                  <a:cubicBezTo>
                    <a:pt x="66" y="17"/>
                    <a:pt x="65" y="10"/>
                    <a:pt x="67" y="5"/>
                  </a:cubicBezTo>
                  <a:cubicBezTo>
                    <a:pt x="68" y="2"/>
                    <a:pt x="71" y="0"/>
                    <a:pt x="74" y="0"/>
                  </a:cubicBezTo>
                  <a:cubicBezTo>
                    <a:pt x="75" y="0"/>
                    <a:pt x="77" y="1"/>
                    <a:pt x="78" y="2"/>
                  </a:cubicBezTo>
                  <a:cubicBezTo>
                    <a:pt x="119" y="43"/>
                    <a:pt x="119" y="43"/>
                    <a:pt x="119" y="43"/>
                  </a:cubicBezTo>
                  <a:cubicBezTo>
                    <a:pt x="120" y="44"/>
                    <a:pt x="121" y="47"/>
                    <a:pt x="121" y="49"/>
                  </a:cubicBezTo>
                  <a:cubicBezTo>
                    <a:pt x="120" y="51"/>
                    <a:pt x="119" y="53"/>
                    <a:pt x="116" y="54"/>
                  </a:cubicBezTo>
                  <a:cubicBezTo>
                    <a:pt x="114" y="55"/>
                    <a:pt x="110" y="55"/>
                    <a:pt x="106" y="55"/>
                  </a:cubicBezTo>
                  <a:cubicBezTo>
                    <a:pt x="104" y="55"/>
                    <a:pt x="101" y="55"/>
                    <a:pt x="100" y="55"/>
                  </a:cubicBezTo>
                  <a:cubicBezTo>
                    <a:pt x="82" y="73"/>
                    <a:pt x="82" y="73"/>
                    <a:pt x="82" y="73"/>
                  </a:cubicBezTo>
                  <a:cubicBezTo>
                    <a:pt x="76" y="79"/>
                    <a:pt x="77" y="82"/>
                    <a:pt x="77" y="84"/>
                  </a:cubicBezTo>
                  <a:cubicBezTo>
                    <a:pt x="78" y="85"/>
                    <a:pt x="78" y="88"/>
                    <a:pt x="76" y="90"/>
                  </a:cubicBezTo>
                  <a:cubicBezTo>
                    <a:pt x="54" y="112"/>
                    <a:pt x="54" y="112"/>
                    <a:pt x="54" y="112"/>
                  </a:cubicBezTo>
                  <a:cubicBezTo>
                    <a:pt x="53" y="114"/>
                    <a:pt x="47" y="120"/>
                    <a:pt x="38" y="120"/>
                  </a:cubicBezTo>
                  <a:close/>
                  <a:moveTo>
                    <a:pt x="35" y="52"/>
                  </a:moveTo>
                  <a:cubicBezTo>
                    <a:pt x="14" y="73"/>
                    <a:pt x="14" y="73"/>
                    <a:pt x="14" y="73"/>
                  </a:cubicBezTo>
                  <a:cubicBezTo>
                    <a:pt x="14" y="73"/>
                    <a:pt x="9" y="76"/>
                    <a:pt x="9" y="82"/>
                  </a:cubicBezTo>
                  <a:cubicBezTo>
                    <a:pt x="9" y="87"/>
                    <a:pt x="11" y="92"/>
                    <a:pt x="17" y="98"/>
                  </a:cubicBezTo>
                  <a:cubicBezTo>
                    <a:pt x="23" y="104"/>
                    <a:pt x="23" y="104"/>
                    <a:pt x="23" y="104"/>
                  </a:cubicBezTo>
                  <a:cubicBezTo>
                    <a:pt x="28" y="109"/>
                    <a:pt x="33" y="112"/>
                    <a:pt x="38" y="112"/>
                  </a:cubicBezTo>
                  <a:cubicBezTo>
                    <a:pt x="44" y="112"/>
                    <a:pt x="48" y="107"/>
                    <a:pt x="48" y="107"/>
                  </a:cubicBezTo>
                  <a:cubicBezTo>
                    <a:pt x="48" y="107"/>
                    <a:pt x="48" y="107"/>
                    <a:pt x="48" y="107"/>
                  </a:cubicBezTo>
                  <a:cubicBezTo>
                    <a:pt x="69" y="86"/>
                    <a:pt x="69" y="86"/>
                    <a:pt x="69" y="86"/>
                  </a:cubicBezTo>
                  <a:cubicBezTo>
                    <a:pt x="69" y="82"/>
                    <a:pt x="67" y="76"/>
                    <a:pt x="76" y="68"/>
                  </a:cubicBezTo>
                  <a:cubicBezTo>
                    <a:pt x="94" y="49"/>
                    <a:pt x="94" y="49"/>
                    <a:pt x="94" y="49"/>
                  </a:cubicBezTo>
                  <a:cubicBezTo>
                    <a:pt x="96" y="48"/>
                    <a:pt x="98" y="47"/>
                    <a:pt x="101" y="47"/>
                  </a:cubicBezTo>
                  <a:cubicBezTo>
                    <a:pt x="103" y="47"/>
                    <a:pt x="109" y="48"/>
                    <a:pt x="112" y="47"/>
                  </a:cubicBezTo>
                  <a:cubicBezTo>
                    <a:pt x="74" y="9"/>
                    <a:pt x="74" y="9"/>
                    <a:pt x="74" y="9"/>
                  </a:cubicBezTo>
                  <a:cubicBezTo>
                    <a:pt x="73" y="13"/>
                    <a:pt x="74" y="18"/>
                    <a:pt x="74" y="20"/>
                  </a:cubicBezTo>
                  <a:cubicBezTo>
                    <a:pt x="74" y="23"/>
                    <a:pt x="74" y="25"/>
                    <a:pt x="72" y="27"/>
                  </a:cubicBezTo>
                  <a:cubicBezTo>
                    <a:pt x="53" y="45"/>
                    <a:pt x="53" y="45"/>
                    <a:pt x="53" y="45"/>
                  </a:cubicBezTo>
                  <a:cubicBezTo>
                    <a:pt x="48" y="50"/>
                    <a:pt x="44" y="52"/>
                    <a:pt x="39" y="52"/>
                  </a:cubicBezTo>
                  <a:cubicBezTo>
                    <a:pt x="38" y="52"/>
                    <a:pt x="36" y="52"/>
                    <a:pt x="3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8">
              <a:extLst>
                <a:ext uri="{FF2B5EF4-FFF2-40B4-BE49-F238E27FC236}">
                  <a16:creationId xmlns:a16="http://schemas.microsoft.com/office/drawing/2014/main" id="{C606FCCB-3D7E-4DB2-A121-3E6C87DC7136}"/>
                </a:ext>
              </a:extLst>
            </p:cNvPr>
            <p:cNvSpPr>
              <a:spLocks/>
            </p:cNvSpPr>
            <p:nvPr/>
          </p:nvSpPr>
          <p:spPr bwMode="auto">
            <a:xfrm>
              <a:off x="5810251" y="1614488"/>
              <a:ext cx="255588" cy="255588"/>
            </a:xfrm>
            <a:custGeom>
              <a:avLst/>
              <a:gdLst>
                <a:gd name="T0" fmla="*/ 18 w 150"/>
                <a:gd name="T1" fmla="*/ 150 h 150"/>
                <a:gd name="T2" fmla="*/ 12 w 150"/>
                <a:gd name="T3" fmla="*/ 144 h 150"/>
                <a:gd name="T4" fmla="*/ 96 w 150"/>
                <a:gd name="T5" fmla="*/ 59 h 150"/>
                <a:gd name="T6" fmla="*/ 130 w 150"/>
                <a:gd name="T7" fmla="*/ 42 h 150"/>
                <a:gd name="T8" fmla="*/ 142 w 150"/>
                <a:gd name="T9" fmla="*/ 21 h 150"/>
                <a:gd name="T10" fmla="*/ 129 w 150"/>
                <a:gd name="T11" fmla="*/ 8 h 150"/>
                <a:gd name="T12" fmla="*/ 108 w 150"/>
                <a:gd name="T13" fmla="*/ 20 h 150"/>
                <a:gd name="T14" fmla="*/ 107 w 150"/>
                <a:gd name="T15" fmla="*/ 21 h 150"/>
                <a:gd name="T16" fmla="*/ 91 w 150"/>
                <a:gd name="T17" fmla="*/ 54 h 150"/>
                <a:gd name="T18" fmla="*/ 90 w 150"/>
                <a:gd name="T19" fmla="*/ 54 h 150"/>
                <a:gd name="T20" fmla="*/ 6 w 150"/>
                <a:gd name="T21" fmla="*/ 138 h 150"/>
                <a:gd name="T22" fmla="*/ 0 w 150"/>
                <a:gd name="T23" fmla="*/ 132 h 150"/>
                <a:gd name="T24" fmla="*/ 84 w 150"/>
                <a:gd name="T25" fmla="*/ 49 h 150"/>
                <a:gd name="T26" fmla="*/ 100 w 150"/>
                <a:gd name="T27" fmla="*/ 17 h 150"/>
                <a:gd name="T28" fmla="*/ 104 w 150"/>
                <a:gd name="T29" fmla="*/ 13 h 150"/>
                <a:gd name="T30" fmla="*/ 125 w 150"/>
                <a:gd name="T31" fmla="*/ 1 h 150"/>
                <a:gd name="T32" fmla="*/ 135 w 150"/>
                <a:gd name="T33" fmla="*/ 3 h 150"/>
                <a:gd name="T34" fmla="*/ 147 w 150"/>
                <a:gd name="T35" fmla="*/ 15 h 150"/>
                <a:gd name="T36" fmla="*/ 149 w 150"/>
                <a:gd name="T37" fmla="*/ 25 h 150"/>
                <a:gd name="T38" fmla="*/ 137 w 150"/>
                <a:gd name="T39" fmla="*/ 46 h 150"/>
                <a:gd name="T40" fmla="*/ 133 w 150"/>
                <a:gd name="T41" fmla="*/ 50 h 150"/>
                <a:gd name="T42" fmla="*/ 101 w 150"/>
                <a:gd name="T43" fmla="*/ 66 h 150"/>
                <a:gd name="T44" fmla="*/ 18 w 150"/>
                <a:gd name="T4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18" y="150"/>
                  </a:moveTo>
                  <a:cubicBezTo>
                    <a:pt x="12" y="144"/>
                    <a:pt x="12" y="144"/>
                    <a:pt x="12" y="144"/>
                  </a:cubicBezTo>
                  <a:cubicBezTo>
                    <a:pt x="96" y="59"/>
                    <a:pt x="96" y="59"/>
                    <a:pt x="96" y="59"/>
                  </a:cubicBezTo>
                  <a:cubicBezTo>
                    <a:pt x="130" y="42"/>
                    <a:pt x="130" y="42"/>
                    <a:pt x="130" y="42"/>
                  </a:cubicBezTo>
                  <a:cubicBezTo>
                    <a:pt x="142" y="21"/>
                    <a:pt x="142" y="21"/>
                    <a:pt x="142" y="21"/>
                  </a:cubicBezTo>
                  <a:cubicBezTo>
                    <a:pt x="129" y="8"/>
                    <a:pt x="129" y="8"/>
                    <a:pt x="129" y="8"/>
                  </a:cubicBezTo>
                  <a:cubicBezTo>
                    <a:pt x="108" y="20"/>
                    <a:pt x="108" y="20"/>
                    <a:pt x="108" y="20"/>
                  </a:cubicBezTo>
                  <a:cubicBezTo>
                    <a:pt x="107" y="21"/>
                    <a:pt x="107" y="21"/>
                    <a:pt x="107" y="21"/>
                  </a:cubicBezTo>
                  <a:cubicBezTo>
                    <a:pt x="91" y="54"/>
                    <a:pt x="91" y="54"/>
                    <a:pt x="91" y="54"/>
                  </a:cubicBezTo>
                  <a:cubicBezTo>
                    <a:pt x="90" y="54"/>
                    <a:pt x="90" y="54"/>
                    <a:pt x="90" y="54"/>
                  </a:cubicBezTo>
                  <a:cubicBezTo>
                    <a:pt x="6" y="138"/>
                    <a:pt x="6" y="138"/>
                    <a:pt x="6" y="138"/>
                  </a:cubicBezTo>
                  <a:cubicBezTo>
                    <a:pt x="0" y="132"/>
                    <a:pt x="0" y="132"/>
                    <a:pt x="0" y="132"/>
                  </a:cubicBezTo>
                  <a:cubicBezTo>
                    <a:pt x="84" y="49"/>
                    <a:pt x="84" y="49"/>
                    <a:pt x="84" y="49"/>
                  </a:cubicBezTo>
                  <a:cubicBezTo>
                    <a:pt x="100" y="17"/>
                    <a:pt x="100" y="17"/>
                    <a:pt x="100" y="17"/>
                  </a:cubicBezTo>
                  <a:cubicBezTo>
                    <a:pt x="101" y="16"/>
                    <a:pt x="102" y="14"/>
                    <a:pt x="104" y="13"/>
                  </a:cubicBezTo>
                  <a:cubicBezTo>
                    <a:pt x="125" y="1"/>
                    <a:pt x="125" y="1"/>
                    <a:pt x="125" y="1"/>
                  </a:cubicBezTo>
                  <a:cubicBezTo>
                    <a:pt x="128" y="0"/>
                    <a:pt x="132" y="0"/>
                    <a:pt x="135" y="3"/>
                  </a:cubicBezTo>
                  <a:cubicBezTo>
                    <a:pt x="147" y="15"/>
                    <a:pt x="147" y="15"/>
                    <a:pt x="147" y="15"/>
                  </a:cubicBezTo>
                  <a:cubicBezTo>
                    <a:pt x="150" y="18"/>
                    <a:pt x="150" y="22"/>
                    <a:pt x="149" y="25"/>
                  </a:cubicBezTo>
                  <a:cubicBezTo>
                    <a:pt x="137" y="46"/>
                    <a:pt x="137" y="46"/>
                    <a:pt x="137" y="46"/>
                  </a:cubicBezTo>
                  <a:cubicBezTo>
                    <a:pt x="136" y="48"/>
                    <a:pt x="134" y="49"/>
                    <a:pt x="133" y="50"/>
                  </a:cubicBezTo>
                  <a:cubicBezTo>
                    <a:pt x="101" y="66"/>
                    <a:pt x="101" y="66"/>
                    <a:pt x="101" y="66"/>
                  </a:cubicBezTo>
                  <a:lnTo>
                    <a:pt x="18"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49">
              <a:extLst>
                <a:ext uri="{FF2B5EF4-FFF2-40B4-BE49-F238E27FC236}">
                  <a16:creationId xmlns:a16="http://schemas.microsoft.com/office/drawing/2014/main" id="{615B00D6-452D-4D05-A13D-AEB754A3C632}"/>
                </a:ext>
              </a:extLst>
            </p:cNvPr>
            <p:cNvSpPr>
              <a:spLocks noEditPoints="1"/>
            </p:cNvSpPr>
            <p:nvPr/>
          </p:nvSpPr>
          <p:spPr bwMode="auto">
            <a:xfrm>
              <a:off x="5667376" y="1617663"/>
              <a:ext cx="193675" cy="185738"/>
            </a:xfrm>
            <a:custGeom>
              <a:avLst/>
              <a:gdLst>
                <a:gd name="T0" fmla="*/ 87 w 114"/>
                <a:gd name="T1" fmla="*/ 109 h 109"/>
                <a:gd name="T2" fmla="*/ 84 w 114"/>
                <a:gd name="T3" fmla="*/ 108 h 109"/>
                <a:gd name="T4" fmla="*/ 62 w 114"/>
                <a:gd name="T5" fmla="*/ 86 h 109"/>
                <a:gd name="T6" fmla="*/ 47 w 114"/>
                <a:gd name="T7" fmla="*/ 88 h 109"/>
                <a:gd name="T8" fmla="*/ 16 w 114"/>
                <a:gd name="T9" fmla="*/ 75 h 109"/>
                <a:gd name="T10" fmla="*/ 7 w 114"/>
                <a:gd name="T11" fmla="*/ 28 h 109"/>
                <a:gd name="T12" fmla="*/ 10 w 114"/>
                <a:gd name="T13" fmla="*/ 25 h 109"/>
                <a:gd name="T14" fmla="*/ 14 w 114"/>
                <a:gd name="T15" fmla="*/ 26 h 109"/>
                <a:gd name="T16" fmla="*/ 36 w 114"/>
                <a:gd name="T17" fmla="*/ 49 h 109"/>
                <a:gd name="T18" fmla="*/ 52 w 114"/>
                <a:gd name="T19" fmla="*/ 33 h 109"/>
                <a:gd name="T20" fmla="*/ 29 w 114"/>
                <a:gd name="T21" fmla="*/ 10 h 109"/>
                <a:gd name="T22" fmla="*/ 28 w 114"/>
                <a:gd name="T23" fmla="*/ 7 h 109"/>
                <a:gd name="T24" fmla="*/ 31 w 114"/>
                <a:gd name="T25" fmla="*/ 4 h 109"/>
                <a:gd name="T26" fmla="*/ 49 w 114"/>
                <a:gd name="T27" fmla="*/ 0 h 109"/>
                <a:gd name="T28" fmla="*/ 79 w 114"/>
                <a:gd name="T29" fmla="*/ 12 h 109"/>
                <a:gd name="T30" fmla="*/ 89 w 114"/>
                <a:gd name="T31" fmla="*/ 58 h 109"/>
                <a:gd name="T32" fmla="*/ 113 w 114"/>
                <a:gd name="T33" fmla="*/ 82 h 109"/>
                <a:gd name="T34" fmla="*/ 114 w 114"/>
                <a:gd name="T35" fmla="*/ 85 h 109"/>
                <a:gd name="T36" fmla="*/ 113 w 114"/>
                <a:gd name="T37" fmla="*/ 88 h 109"/>
                <a:gd name="T38" fmla="*/ 90 w 114"/>
                <a:gd name="T39" fmla="*/ 108 h 109"/>
                <a:gd name="T40" fmla="*/ 87 w 114"/>
                <a:gd name="T41" fmla="*/ 109 h 109"/>
                <a:gd name="T42" fmla="*/ 63 w 114"/>
                <a:gd name="T43" fmla="*/ 77 h 109"/>
                <a:gd name="T44" fmla="*/ 66 w 114"/>
                <a:gd name="T45" fmla="*/ 78 h 109"/>
                <a:gd name="T46" fmla="*/ 87 w 114"/>
                <a:gd name="T47" fmla="*/ 100 h 109"/>
                <a:gd name="T48" fmla="*/ 104 w 114"/>
                <a:gd name="T49" fmla="*/ 85 h 109"/>
                <a:gd name="T50" fmla="*/ 82 w 114"/>
                <a:gd name="T51" fmla="*/ 62 h 109"/>
                <a:gd name="T52" fmla="*/ 81 w 114"/>
                <a:gd name="T53" fmla="*/ 58 h 109"/>
                <a:gd name="T54" fmla="*/ 73 w 114"/>
                <a:gd name="T55" fmla="*/ 18 h 109"/>
                <a:gd name="T56" fmla="*/ 49 w 114"/>
                <a:gd name="T57" fmla="*/ 8 h 109"/>
                <a:gd name="T58" fmla="*/ 40 w 114"/>
                <a:gd name="T59" fmla="*/ 9 h 109"/>
                <a:gd name="T60" fmla="*/ 61 w 114"/>
                <a:gd name="T61" fmla="*/ 30 h 109"/>
                <a:gd name="T62" fmla="*/ 61 w 114"/>
                <a:gd name="T63" fmla="*/ 36 h 109"/>
                <a:gd name="T64" fmla="*/ 39 w 114"/>
                <a:gd name="T65" fmla="*/ 57 h 109"/>
                <a:gd name="T66" fmla="*/ 33 w 114"/>
                <a:gd name="T67" fmla="*/ 57 h 109"/>
                <a:gd name="T68" fmla="*/ 13 w 114"/>
                <a:gd name="T69" fmla="*/ 37 h 109"/>
                <a:gd name="T70" fmla="*/ 21 w 114"/>
                <a:gd name="T71" fmla="*/ 69 h 109"/>
                <a:gd name="T72" fmla="*/ 47 w 114"/>
                <a:gd name="T73" fmla="*/ 80 h 109"/>
                <a:gd name="T74" fmla="*/ 61 w 114"/>
                <a:gd name="T75" fmla="*/ 77 h 109"/>
                <a:gd name="T76" fmla="*/ 63 w 114"/>
                <a:gd name="T77"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109">
                  <a:moveTo>
                    <a:pt x="87" y="109"/>
                  </a:moveTo>
                  <a:cubicBezTo>
                    <a:pt x="86" y="109"/>
                    <a:pt x="85" y="109"/>
                    <a:pt x="84" y="108"/>
                  </a:cubicBezTo>
                  <a:cubicBezTo>
                    <a:pt x="62" y="86"/>
                    <a:pt x="62" y="86"/>
                    <a:pt x="62" y="86"/>
                  </a:cubicBezTo>
                  <a:cubicBezTo>
                    <a:pt x="57" y="87"/>
                    <a:pt x="52" y="88"/>
                    <a:pt x="47" y="88"/>
                  </a:cubicBezTo>
                  <a:cubicBezTo>
                    <a:pt x="35" y="88"/>
                    <a:pt x="24" y="84"/>
                    <a:pt x="16" y="75"/>
                  </a:cubicBezTo>
                  <a:cubicBezTo>
                    <a:pt x="3" y="63"/>
                    <a:pt x="0" y="45"/>
                    <a:pt x="7" y="28"/>
                  </a:cubicBezTo>
                  <a:cubicBezTo>
                    <a:pt x="8" y="26"/>
                    <a:pt x="9" y="26"/>
                    <a:pt x="10" y="25"/>
                  </a:cubicBezTo>
                  <a:cubicBezTo>
                    <a:pt x="12" y="25"/>
                    <a:pt x="13" y="25"/>
                    <a:pt x="14" y="26"/>
                  </a:cubicBezTo>
                  <a:cubicBezTo>
                    <a:pt x="36" y="49"/>
                    <a:pt x="36" y="49"/>
                    <a:pt x="36" y="49"/>
                  </a:cubicBezTo>
                  <a:cubicBezTo>
                    <a:pt x="52" y="33"/>
                    <a:pt x="52" y="33"/>
                    <a:pt x="52" y="33"/>
                  </a:cubicBezTo>
                  <a:cubicBezTo>
                    <a:pt x="29" y="10"/>
                    <a:pt x="29" y="10"/>
                    <a:pt x="29" y="10"/>
                  </a:cubicBezTo>
                  <a:cubicBezTo>
                    <a:pt x="29" y="9"/>
                    <a:pt x="28" y="8"/>
                    <a:pt x="28" y="7"/>
                  </a:cubicBezTo>
                  <a:cubicBezTo>
                    <a:pt x="29" y="5"/>
                    <a:pt x="30" y="4"/>
                    <a:pt x="31" y="4"/>
                  </a:cubicBezTo>
                  <a:cubicBezTo>
                    <a:pt x="37" y="1"/>
                    <a:pt x="43" y="0"/>
                    <a:pt x="49" y="0"/>
                  </a:cubicBezTo>
                  <a:cubicBezTo>
                    <a:pt x="60" y="0"/>
                    <a:pt x="71" y="4"/>
                    <a:pt x="79" y="12"/>
                  </a:cubicBezTo>
                  <a:cubicBezTo>
                    <a:pt x="91" y="24"/>
                    <a:pt x="95" y="42"/>
                    <a:pt x="89" y="58"/>
                  </a:cubicBezTo>
                  <a:cubicBezTo>
                    <a:pt x="113" y="82"/>
                    <a:pt x="113" y="82"/>
                    <a:pt x="113" y="82"/>
                  </a:cubicBezTo>
                  <a:cubicBezTo>
                    <a:pt x="114" y="83"/>
                    <a:pt x="114" y="84"/>
                    <a:pt x="114" y="85"/>
                  </a:cubicBezTo>
                  <a:cubicBezTo>
                    <a:pt x="114" y="86"/>
                    <a:pt x="113" y="87"/>
                    <a:pt x="113" y="88"/>
                  </a:cubicBezTo>
                  <a:cubicBezTo>
                    <a:pt x="90" y="108"/>
                    <a:pt x="90" y="108"/>
                    <a:pt x="90" y="108"/>
                  </a:cubicBezTo>
                  <a:cubicBezTo>
                    <a:pt x="89" y="109"/>
                    <a:pt x="88" y="109"/>
                    <a:pt x="87" y="109"/>
                  </a:cubicBezTo>
                  <a:close/>
                  <a:moveTo>
                    <a:pt x="63" y="77"/>
                  </a:moveTo>
                  <a:cubicBezTo>
                    <a:pt x="64" y="77"/>
                    <a:pt x="65" y="77"/>
                    <a:pt x="66" y="78"/>
                  </a:cubicBezTo>
                  <a:cubicBezTo>
                    <a:pt x="87" y="100"/>
                    <a:pt x="87" y="100"/>
                    <a:pt x="87" y="100"/>
                  </a:cubicBezTo>
                  <a:cubicBezTo>
                    <a:pt x="104" y="85"/>
                    <a:pt x="104" y="85"/>
                    <a:pt x="104" y="85"/>
                  </a:cubicBezTo>
                  <a:cubicBezTo>
                    <a:pt x="82" y="62"/>
                    <a:pt x="82" y="62"/>
                    <a:pt x="82" y="62"/>
                  </a:cubicBezTo>
                  <a:cubicBezTo>
                    <a:pt x="80" y="61"/>
                    <a:pt x="80" y="59"/>
                    <a:pt x="81" y="58"/>
                  </a:cubicBezTo>
                  <a:cubicBezTo>
                    <a:pt x="87" y="44"/>
                    <a:pt x="83" y="28"/>
                    <a:pt x="73" y="18"/>
                  </a:cubicBezTo>
                  <a:cubicBezTo>
                    <a:pt x="66" y="11"/>
                    <a:pt x="58" y="8"/>
                    <a:pt x="49" y="8"/>
                  </a:cubicBezTo>
                  <a:cubicBezTo>
                    <a:pt x="46" y="8"/>
                    <a:pt x="43" y="8"/>
                    <a:pt x="40" y="9"/>
                  </a:cubicBezTo>
                  <a:cubicBezTo>
                    <a:pt x="61" y="30"/>
                    <a:pt x="61" y="30"/>
                    <a:pt x="61" y="30"/>
                  </a:cubicBezTo>
                  <a:cubicBezTo>
                    <a:pt x="62" y="32"/>
                    <a:pt x="62" y="34"/>
                    <a:pt x="61" y="36"/>
                  </a:cubicBezTo>
                  <a:cubicBezTo>
                    <a:pt x="39" y="57"/>
                    <a:pt x="39" y="57"/>
                    <a:pt x="39" y="57"/>
                  </a:cubicBezTo>
                  <a:cubicBezTo>
                    <a:pt x="38" y="59"/>
                    <a:pt x="35" y="59"/>
                    <a:pt x="33" y="57"/>
                  </a:cubicBezTo>
                  <a:cubicBezTo>
                    <a:pt x="13" y="37"/>
                    <a:pt x="13" y="37"/>
                    <a:pt x="13" y="37"/>
                  </a:cubicBezTo>
                  <a:cubicBezTo>
                    <a:pt x="10" y="49"/>
                    <a:pt x="12" y="61"/>
                    <a:pt x="21" y="69"/>
                  </a:cubicBezTo>
                  <a:cubicBezTo>
                    <a:pt x="28" y="76"/>
                    <a:pt x="37" y="80"/>
                    <a:pt x="47" y="80"/>
                  </a:cubicBezTo>
                  <a:cubicBezTo>
                    <a:pt x="52" y="80"/>
                    <a:pt x="57" y="79"/>
                    <a:pt x="61" y="77"/>
                  </a:cubicBezTo>
                  <a:cubicBezTo>
                    <a:pt x="62" y="77"/>
                    <a:pt x="62" y="77"/>
                    <a:pt x="63"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50">
              <a:extLst>
                <a:ext uri="{FF2B5EF4-FFF2-40B4-BE49-F238E27FC236}">
                  <a16:creationId xmlns:a16="http://schemas.microsoft.com/office/drawing/2014/main" id="{5266D424-F08E-478A-80CB-A99278D0A6B1}"/>
                </a:ext>
              </a:extLst>
            </p:cNvPr>
            <p:cNvSpPr>
              <a:spLocks noEditPoints="1"/>
            </p:cNvSpPr>
            <p:nvPr/>
          </p:nvSpPr>
          <p:spPr bwMode="auto">
            <a:xfrm>
              <a:off x="5872164" y="1814513"/>
              <a:ext cx="193675" cy="188913"/>
            </a:xfrm>
            <a:custGeom>
              <a:avLst/>
              <a:gdLst>
                <a:gd name="T0" fmla="*/ 64 w 114"/>
                <a:gd name="T1" fmla="*/ 111 h 111"/>
                <a:gd name="T2" fmla="*/ 35 w 114"/>
                <a:gd name="T3" fmla="*/ 99 h 111"/>
                <a:gd name="T4" fmla="*/ 25 w 114"/>
                <a:gd name="T5" fmla="*/ 52 h 111"/>
                <a:gd name="T6" fmla="*/ 1 w 114"/>
                <a:gd name="T7" fmla="*/ 29 h 111"/>
                <a:gd name="T8" fmla="*/ 1 w 114"/>
                <a:gd name="T9" fmla="*/ 23 h 111"/>
                <a:gd name="T10" fmla="*/ 23 w 114"/>
                <a:gd name="T11" fmla="*/ 2 h 111"/>
                <a:gd name="T12" fmla="*/ 28 w 114"/>
                <a:gd name="T13" fmla="*/ 2 h 111"/>
                <a:gd name="T14" fmla="*/ 52 w 114"/>
                <a:gd name="T15" fmla="*/ 25 h 111"/>
                <a:gd name="T16" fmla="*/ 67 w 114"/>
                <a:gd name="T17" fmla="*/ 23 h 111"/>
                <a:gd name="T18" fmla="*/ 98 w 114"/>
                <a:gd name="T19" fmla="*/ 36 h 111"/>
                <a:gd name="T20" fmla="*/ 106 w 114"/>
                <a:gd name="T21" fmla="*/ 83 h 111"/>
                <a:gd name="T22" fmla="*/ 103 w 114"/>
                <a:gd name="T23" fmla="*/ 86 h 111"/>
                <a:gd name="T24" fmla="*/ 100 w 114"/>
                <a:gd name="T25" fmla="*/ 85 h 111"/>
                <a:gd name="T26" fmla="*/ 78 w 114"/>
                <a:gd name="T27" fmla="*/ 62 h 111"/>
                <a:gd name="T28" fmla="*/ 62 w 114"/>
                <a:gd name="T29" fmla="*/ 78 h 111"/>
                <a:gd name="T30" fmla="*/ 84 w 114"/>
                <a:gd name="T31" fmla="*/ 100 h 111"/>
                <a:gd name="T32" fmla="*/ 85 w 114"/>
                <a:gd name="T33" fmla="*/ 104 h 111"/>
                <a:gd name="T34" fmla="*/ 82 w 114"/>
                <a:gd name="T35" fmla="*/ 107 h 111"/>
                <a:gd name="T36" fmla="*/ 64 w 114"/>
                <a:gd name="T37" fmla="*/ 111 h 111"/>
                <a:gd name="T38" fmla="*/ 10 w 114"/>
                <a:gd name="T39" fmla="*/ 26 h 111"/>
                <a:gd name="T40" fmla="*/ 32 w 114"/>
                <a:gd name="T41" fmla="*/ 49 h 111"/>
                <a:gd name="T42" fmla="*/ 33 w 114"/>
                <a:gd name="T43" fmla="*/ 53 h 111"/>
                <a:gd name="T44" fmla="*/ 41 w 114"/>
                <a:gd name="T45" fmla="*/ 93 h 111"/>
                <a:gd name="T46" fmla="*/ 73 w 114"/>
                <a:gd name="T47" fmla="*/ 101 h 111"/>
                <a:gd name="T48" fmla="*/ 53 w 114"/>
                <a:gd name="T49" fmla="*/ 81 h 111"/>
                <a:gd name="T50" fmla="*/ 52 w 114"/>
                <a:gd name="T51" fmla="*/ 78 h 111"/>
                <a:gd name="T52" fmla="*/ 53 w 114"/>
                <a:gd name="T53" fmla="*/ 75 h 111"/>
                <a:gd name="T54" fmla="*/ 75 w 114"/>
                <a:gd name="T55" fmla="*/ 54 h 111"/>
                <a:gd name="T56" fmla="*/ 80 w 114"/>
                <a:gd name="T57" fmla="*/ 54 h 111"/>
                <a:gd name="T58" fmla="*/ 101 w 114"/>
                <a:gd name="T59" fmla="*/ 74 h 111"/>
                <a:gd name="T60" fmla="*/ 92 w 114"/>
                <a:gd name="T61" fmla="*/ 41 h 111"/>
                <a:gd name="T62" fmla="*/ 67 w 114"/>
                <a:gd name="T63" fmla="*/ 31 h 111"/>
                <a:gd name="T64" fmla="*/ 53 w 114"/>
                <a:gd name="T65" fmla="*/ 34 h 111"/>
                <a:gd name="T66" fmla="*/ 48 w 114"/>
                <a:gd name="T67" fmla="*/ 33 h 111"/>
                <a:gd name="T68" fmla="*/ 26 w 114"/>
                <a:gd name="T69" fmla="*/ 10 h 111"/>
                <a:gd name="T70" fmla="*/ 10 w 114"/>
                <a:gd name="T71" fmla="*/ 2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1">
                  <a:moveTo>
                    <a:pt x="64" y="111"/>
                  </a:moveTo>
                  <a:cubicBezTo>
                    <a:pt x="53" y="111"/>
                    <a:pt x="43" y="106"/>
                    <a:pt x="35" y="99"/>
                  </a:cubicBezTo>
                  <a:cubicBezTo>
                    <a:pt x="23" y="86"/>
                    <a:pt x="19" y="69"/>
                    <a:pt x="25" y="52"/>
                  </a:cubicBezTo>
                  <a:cubicBezTo>
                    <a:pt x="1" y="29"/>
                    <a:pt x="1" y="29"/>
                    <a:pt x="1" y="29"/>
                  </a:cubicBezTo>
                  <a:cubicBezTo>
                    <a:pt x="0" y="27"/>
                    <a:pt x="0" y="25"/>
                    <a:pt x="1" y="23"/>
                  </a:cubicBezTo>
                  <a:cubicBezTo>
                    <a:pt x="23" y="2"/>
                    <a:pt x="23" y="2"/>
                    <a:pt x="23" y="2"/>
                  </a:cubicBezTo>
                  <a:cubicBezTo>
                    <a:pt x="24" y="0"/>
                    <a:pt x="27" y="0"/>
                    <a:pt x="28" y="2"/>
                  </a:cubicBezTo>
                  <a:cubicBezTo>
                    <a:pt x="52" y="25"/>
                    <a:pt x="52" y="25"/>
                    <a:pt x="52" y="25"/>
                  </a:cubicBezTo>
                  <a:cubicBezTo>
                    <a:pt x="57" y="24"/>
                    <a:pt x="62" y="23"/>
                    <a:pt x="67" y="23"/>
                  </a:cubicBezTo>
                  <a:cubicBezTo>
                    <a:pt x="79" y="23"/>
                    <a:pt x="90" y="27"/>
                    <a:pt x="98" y="36"/>
                  </a:cubicBezTo>
                  <a:cubicBezTo>
                    <a:pt x="110" y="48"/>
                    <a:pt x="114" y="66"/>
                    <a:pt x="106" y="83"/>
                  </a:cubicBezTo>
                  <a:cubicBezTo>
                    <a:pt x="106" y="85"/>
                    <a:pt x="105" y="85"/>
                    <a:pt x="103" y="86"/>
                  </a:cubicBezTo>
                  <a:cubicBezTo>
                    <a:pt x="102" y="86"/>
                    <a:pt x="101" y="86"/>
                    <a:pt x="100" y="85"/>
                  </a:cubicBezTo>
                  <a:cubicBezTo>
                    <a:pt x="78" y="62"/>
                    <a:pt x="78" y="62"/>
                    <a:pt x="78" y="62"/>
                  </a:cubicBezTo>
                  <a:cubicBezTo>
                    <a:pt x="62" y="78"/>
                    <a:pt x="62" y="78"/>
                    <a:pt x="62" y="78"/>
                  </a:cubicBezTo>
                  <a:cubicBezTo>
                    <a:pt x="84" y="100"/>
                    <a:pt x="84" y="100"/>
                    <a:pt x="84" y="100"/>
                  </a:cubicBezTo>
                  <a:cubicBezTo>
                    <a:pt x="85" y="101"/>
                    <a:pt x="85" y="102"/>
                    <a:pt x="85" y="104"/>
                  </a:cubicBezTo>
                  <a:cubicBezTo>
                    <a:pt x="84" y="105"/>
                    <a:pt x="84" y="106"/>
                    <a:pt x="82" y="107"/>
                  </a:cubicBezTo>
                  <a:cubicBezTo>
                    <a:pt x="76" y="109"/>
                    <a:pt x="70" y="111"/>
                    <a:pt x="64" y="111"/>
                  </a:cubicBezTo>
                  <a:close/>
                  <a:moveTo>
                    <a:pt x="10" y="26"/>
                  </a:moveTo>
                  <a:cubicBezTo>
                    <a:pt x="32" y="49"/>
                    <a:pt x="32" y="49"/>
                    <a:pt x="32" y="49"/>
                  </a:cubicBezTo>
                  <a:cubicBezTo>
                    <a:pt x="33" y="50"/>
                    <a:pt x="34" y="52"/>
                    <a:pt x="33" y="53"/>
                  </a:cubicBezTo>
                  <a:cubicBezTo>
                    <a:pt x="27" y="67"/>
                    <a:pt x="30" y="82"/>
                    <a:pt x="41" y="93"/>
                  </a:cubicBezTo>
                  <a:cubicBezTo>
                    <a:pt x="49" y="102"/>
                    <a:pt x="61" y="104"/>
                    <a:pt x="73" y="101"/>
                  </a:cubicBezTo>
                  <a:cubicBezTo>
                    <a:pt x="53" y="81"/>
                    <a:pt x="53" y="81"/>
                    <a:pt x="53" y="81"/>
                  </a:cubicBezTo>
                  <a:cubicBezTo>
                    <a:pt x="52" y="80"/>
                    <a:pt x="52" y="79"/>
                    <a:pt x="52" y="78"/>
                  </a:cubicBezTo>
                  <a:cubicBezTo>
                    <a:pt x="52" y="77"/>
                    <a:pt x="52" y="76"/>
                    <a:pt x="53" y="75"/>
                  </a:cubicBezTo>
                  <a:cubicBezTo>
                    <a:pt x="75" y="54"/>
                    <a:pt x="75" y="54"/>
                    <a:pt x="75" y="54"/>
                  </a:cubicBezTo>
                  <a:cubicBezTo>
                    <a:pt x="76" y="52"/>
                    <a:pt x="79" y="52"/>
                    <a:pt x="80" y="54"/>
                  </a:cubicBezTo>
                  <a:cubicBezTo>
                    <a:pt x="101" y="74"/>
                    <a:pt x="101" y="74"/>
                    <a:pt x="101" y="74"/>
                  </a:cubicBezTo>
                  <a:cubicBezTo>
                    <a:pt x="104" y="62"/>
                    <a:pt x="101" y="50"/>
                    <a:pt x="92" y="41"/>
                  </a:cubicBezTo>
                  <a:cubicBezTo>
                    <a:pt x="86" y="34"/>
                    <a:pt x="77" y="31"/>
                    <a:pt x="67" y="31"/>
                  </a:cubicBezTo>
                  <a:cubicBezTo>
                    <a:pt x="62" y="31"/>
                    <a:pt x="57" y="32"/>
                    <a:pt x="53" y="34"/>
                  </a:cubicBezTo>
                  <a:cubicBezTo>
                    <a:pt x="51" y="34"/>
                    <a:pt x="49" y="34"/>
                    <a:pt x="48" y="33"/>
                  </a:cubicBezTo>
                  <a:cubicBezTo>
                    <a:pt x="26" y="10"/>
                    <a:pt x="26" y="10"/>
                    <a:pt x="26" y="10"/>
                  </a:cubicBezTo>
                  <a:lnTo>
                    <a:pt x="1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5" name="Oval 104">
            <a:extLst>
              <a:ext uri="{FF2B5EF4-FFF2-40B4-BE49-F238E27FC236}">
                <a16:creationId xmlns:a16="http://schemas.microsoft.com/office/drawing/2014/main" id="{23A3095F-D5D9-449D-B692-7950D93FB099}"/>
              </a:ext>
            </a:extLst>
          </p:cNvPr>
          <p:cNvSpPr/>
          <p:nvPr/>
        </p:nvSpPr>
        <p:spPr>
          <a:xfrm>
            <a:off x="6369084" y="3700351"/>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uppieren 759">
            <a:extLst>
              <a:ext uri="{FF2B5EF4-FFF2-40B4-BE49-F238E27FC236}">
                <a16:creationId xmlns:a16="http://schemas.microsoft.com/office/drawing/2014/main" id="{D92E8F21-9DFF-405C-BC50-49C8C78EB084}"/>
              </a:ext>
            </a:extLst>
          </p:cNvPr>
          <p:cNvGrpSpPr/>
          <p:nvPr/>
        </p:nvGrpSpPr>
        <p:grpSpPr>
          <a:xfrm>
            <a:off x="6470414" y="3833658"/>
            <a:ext cx="341324" cy="322913"/>
            <a:chOff x="6291264" y="1011238"/>
            <a:chExt cx="382587" cy="361950"/>
          </a:xfrm>
          <a:solidFill>
            <a:schemeClr val="accent4"/>
          </a:solidFill>
        </p:grpSpPr>
        <p:sp>
          <p:nvSpPr>
            <p:cNvPr id="58" name="Freeform 22">
              <a:extLst>
                <a:ext uri="{FF2B5EF4-FFF2-40B4-BE49-F238E27FC236}">
                  <a16:creationId xmlns:a16="http://schemas.microsoft.com/office/drawing/2014/main" id="{47272D46-E363-4950-8118-AEBBDF52D77F}"/>
                </a:ext>
              </a:extLst>
            </p:cNvPr>
            <p:cNvSpPr>
              <a:spLocks noEditPoints="1"/>
            </p:cNvSpPr>
            <p:nvPr/>
          </p:nvSpPr>
          <p:spPr bwMode="auto">
            <a:xfrm>
              <a:off x="6291264" y="1011238"/>
              <a:ext cx="234950" cy="204788"/>
            </a:xfrm>
            <a:custGeom>
              <a:avLst/>
              <a:gdLst>
                <a:gd name="T0" fmla="*/ 32 w 138"/>
                <a:gd name="T1" fmla="*/ 120 h 120"/>
                <a:gd name="T2" fmla="*/ 27 w 138"/>
                <a:gd name="T3" fmla="*/ 118 h 120"/>
                <a:gd name="T4" fmla="*/ 3 w 138"/>
                <a:gd name="T5" fmla="*/ 94 h 120"/>
                <a:gd name="T6" fmla="*/ 3 w 138"/>
                <a:gd name="T7" fmla="*/ 84 h 120"/>
                <a:gd name="T8" fmla="*/ 13 w 138"/>
                <a:gd name="T9" fmla="*/ 74 h 120"/>
                <a:gd name="T10" fmla="*/ 23 w 138"/>
                <a:gd name="T11" fmla="*/ 74 h 120"/>
                <a:gd name="T12" fmla="*/ 25 w 138"/>
                <a:gd name="T13" fmla="*/ 77 h 120"/>
                <a:gd name="T14" fmla="*/ 26 w 138"/>
                <a:gd name="T15" fmla="*/ 77 h 120"/>
                <a:gd name="T16" fmla="*/ 28 w 138"/>
                <a:gd name="T17" fmla="*/ 77 h 120"/>
                <a:gd name="T18" fmla="*/ 38 w 138"/>
                <a:gd name="T19" fmla="*/ 66 h 120"/>
                <a:gd name="T20" fmla="*/ 47 w 138"/>
                <a:gd name="T21" fmla="*/ 46 h 120"/>
                <a:gd name="T22" fmla="*/ 72 w 138"/>
                <a:gd name="T23" fmla="*/ 21 h 120"/>
                <a:gd name="T24" fmla="*/ 133 w 138"/>
                <a:gd name="T25" fmla="*/ 0 h 120"/>
                <a:gd name="T26" fmla="*/ 136 w 138"/>
                <a:gd name="T27" fmla="*/ 0 h 120"/>
                <a:gd name="T28" fmla="*/ 138 w 138"/>
                <a:gd name="T29" fmla="*/ 6 h 120"/>
                <a:gd name="T30" fmla="*/ 135 w 138"/>
                <a:gd name="T31" fmla="*/ 8 h 120"/>
                <a:gd name="T32" fmla="*/ 95 w 138"/>
                <a:gd name="T33" fmla="*/ 50 h 120"/>
                <a:gd name="T34" fmla="*/ 93 w 138"/>
                <a:gd name="T35" fmla="*/ 56 h 120"/>
                <a:gd name="T36" fmla="*/ 75 w 138"/>
                <a:gd name="T37" fmla="*/ 75 h 120"/>
                <a:gd name="T38" fmla="*/ 59 w 138"/>
                <a:gd name="T39" fmla="*/ 84 h 120"/>
                <a:gd name="T40" fmla="*/ 59 w 138"/>
                <a:gd name="T41" fmla="*/ 84 h 120"/>
                <a:gd name="T42" fmla="*/ 55 w 138"/>
                <a:gd name="T43" fmla="*/ 83 h 120"/>
                <a:gd name="T44" fmla="*/ 55 w 138"/>
                <a:gd name="T45" fmla="*/ 83 h 120"/>
                <a:gd name="T46" fmla="*/ 45 w 138"/>
                <a:gd name="T47" fmla="*/ 94 h 120"/>
                <a:gd name="T48" fmla="*/ 44 w 138"/>
                <a:gd name="T49" fmla="*/ 95 h 120"/>
                <a:gd name="T50" fmla="*/ 45 w 138"/>
                <a:gd name="T51" fmla="*/ 96 h 120"/>
                <a:gd name="T52" fmla="*/ 47 w 138"/>
                <a:gd name="T53" fmla="*/ 98 h 120"/>
                <a:gd name="T54" fmla="*/ 47 w 138"/>
                <a:gd name="T55" fmla="*/ 108 h 120"/>
                <a:gd name="T56" fmla="*/ 37 w 138"/>
                <a:gd name="T57" fmla="*/ 118 h 120"/>
                <a:gd name="T58" fmla="*/ 32 w 138"/>
                <a:gd name="T59" fmla="*/ 120 h 120"/>
                <a:gd name="T60" fmla="*/ 9 w 138"/>
                <a:gd name="T61" fmla="*/ 89 h 120"/>
                <a:gd name="T62" fmla="*/ 32 w 138"/>
                <a:gd name="T63" fmla="*/ 112 h 120"/>
                <a:gd name="T64" fmla="*/ 40 w 138"/>
                <a:gd name="T65" fmla="*/ 103 h 120"/>
                <a:gd name="T66" fmla="*/ 39 w 138"/>
                <a:gd name="T67" fmla="*/ 102 h 120"/>
                <a:gd name="T68" fmla="*/ 36 w 138"/>
                <a:gd name="T69" fmla="*/ 95 h 120"/>
                <a:gd name="T70" fmla="*/ 39 w 138"/>
                <a:gd name="T71" fmla="*/ 88 h 120"/>
                <a:gd name="T72" fmla="*/ 50 w 138"/>
                <a:gd name="T73" fmla="*/ 77 h 120"/>
                <a:gd name="T74" fmla="*/ 58 w 138"/>
                <a:gd name="T75" fmla="*/ 76 h 120"/>
                <a:gd name="T76" fmla="*/ 69 w 138"/>
                <a:gd name="T77" fmla="*/ 69 h 120"/>
                <a:gd name="T78" fmla="*/ 87 w 138"/>
                <a:gd name="T79" fmla="*/ 51 h 120"/>
                <a:gd name="T80" fmla="*/ 87 w 138"/>
                <a:gd name="T81" fmla="*/ 50 h 120"/>
                <a:gd name="T82" fmla="*/ 117 w 138"/>
                <a:gd name="T83" fmla="*/ 9 h 120"/>
                <a:gd name="T84" fmla="*/ 78 w 138"/>
                <a:gd name="T85" fmla="*/ 26 h 120"/>
                <a:gd name="T86" fmla="*/ 52 w 138"/>
                <a:gd name="T87" fmla="*/ 52 h 120"/>
                <a:gd name="T88" fmla="*/ 46 w 138"/>
                <a:gd name="T89" fmla="*/ 63 h 120"/>
                <a:gd name="T90" fmla="*/ 45 w 138"/>
                <a:gd name="T91" fmla="*/ 71 h 120"/>
                <a:gd name="T92" fmla="*/ 33 w 138"/>
                <a:gd name="T93" fmla="*/ 82 h 120"/>
                <a:gd name="T94" fmla="*/ 19 w 138"/>
                <a:gd name="T95" fmla="*/ 82 h 120"/>
                <a:gd name="T96" fmla="*/ 18 w 138"/>
                <a:gd name="T97" fmla="*/ 81 h 120"/>
                <a:gd name="T98" fmla="*/ 9 w 138"/>
                <a:gd name="T99" fmla="*/ 8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120">
                  <a:moveTo>
                    <a:pt x="32" y="120"/>
                  </a:moveTo>
                  <a:cubicBezTo>
                    <a:pt x="30" y="120"/>
                    <a:pt x="28" y="120"/>
                    <a:pt x="27" y="118"/>
                  </a:cubicBezTo>
                  <a:cubicBezTo>
                    <a:pt x="3" y="94"/>
                    <a:pt x="3" y="94"/>
                    <a:pt x="3" y="94"/>
                  </a:cubicBezTo>
                  <a:cubicBezTo>
                    <a:pt x="0" y="91"/>
                    <a:pt x="0" y="87"/>
                    <a:pt x="3" y="84"/>
                  </a:cubicBezTo>
                  <a:cubicBezTo>
                    <a:pt x="13" y="74"/>
                    <a:pt x="13" y="74"/>
                    <a:pt x="13" y="74"/>
                  </a:cubicBezTo>
                  <a:cubicBezTo>
                    <a:pt x="16" y="72"/>
                    <a:pt x="20" y="72"/>
                    <a:pt x="23" y="74"/>
                  </a:cubicBezTo>
                  <a:cubicBezTo>
                    <a:pt x="25" y="77"/>
                    <a:pt x="25" y="77"/>
                    <a:pt x="25" y="77"/>
                  </a:cubicBezTo>
                  <a:cubicBezTo>
                    <a:pt x="26" y="77"/>
                    <a:pt x="26" y="77"/>
                    <a:pt x="26" y="77"/>
                  </a:cubicBezTo>
                  <a:cubicBezTo>
                    <a:pt x="27" y="77"/>
                    <a:pt x="27" y="77"/>
                    <a:pt x="28" y="77"/>
                  </a:cubicBezTo>
                  <a:cubicBezTo>
                    <a:pt x="38" y="66"/>
                    <a:pt x="38" y="66"/>
                    <a:pt x="38" y="66"/>
                  </a:cubicBezTo>
                  <a:cubicBezTo>
                    <a:pt x="37" y="62"/>
                    <a:pt x="37" y="56"/>
                    <a:pt x="47" y="46"/>
                  </a:cubicBezTo>
                  <a:cubicBezTo>
                    <a:pt x="72" y="21"/>
                    <a:pt x="72" y="21"/>
                    <a:pt x="72" y="21"/>
                  </a:cubicBezTo>
                  <a:cubicBezTo>
                    <a:pt x="72" y="20"/>
                    <a:pt x="89" y="1"/>
                    <a:pt x="133" y="0"/>
                  </a:cubicBezTo>
                  <a:cubicBezTo>
                    <a:pt x="136" y="0"/>
                    <a:pt x="136" y="0"/>
                    <a:pt x="136" y="0"/>
                  </a:cubicBezTo>
                  <a:cubicBezTo>
                    <a:pt x="138" y="6"/>
                    <a:pt x="138" y="6"/>
                    <a:pt x="138" y="6"/>
                  </a:cubicBezTo>
                  <a:cubicBezTo>
                    <a:pt x="135" y="8"/>
                    <a:pt x="135" y="8"/>
                    <a:pt x="135" y="8"/>
                  </a:cubicBezTo>
                  <a:cubicBezTo>
                    <a:pt x="120" y="16"/>
                    <a:pt x="94" y="34"/>
                    <a:pt x="95" y="50"/>
                  </a:cubicBezTo>
                  <a:cubicBezTo>
                    <a:pt x="96" y="52"/>
                    <a:pt x="95" y="55"/>
                    <a:pt x="93" y="56"/>
                  </a:cubicBezTo>
                  <a:cubicBezTo>
                    <a:pt x="75" y="75"/>
                    <a:pt x="75" y="75"/>
                    <a:pt x="75" y="75"/>
                  </a:cubicBezTo>
                  <a:cubicBezTo>
                    <a:pt x="74" y="76"/>
                    <a:pt x="67" y="84"/>
                    <a:pt x="59" y="84"/>
                  </a:cubicBezTo>
                  <a:cubicBezTo>
                    <a:pt x="59" y="84"/>
                    <a:pt x="59" y="84"/>
                    <a:pt x="59" y="84"/>
                  </a:cubicBezTo>
                  <a:cubicBezTo>
                    <a:pt x="58" y="84"/>
                    <a:pt x="56" y="84"/>
                    <a:pt x="55" y="83"/>
                  </a:cubicBezTo>
                  <a:cubicBezTo>
                    <a:pt x="55" y="83"/>
                    <a:pt x="55" y="83"/>
                    <a:pt x="55" y="83"/>
                  </a:cubicBezTo>
                  <a:cubicBezTo>
                    <a:pt x="45" y="94"/>
                    <a:pt x="45" y="94"/>
                    <a:pt x="45" y="94"/>
                  </a:cubicBezTo>
                  <a:cubicBezTo>
                    <a:pt x="44" y="94"/>
                    <a:pt x="44" y="95"/>
                    <a:pt x="44" y="95"/>
                  </a:cubicBezTo>
                  <a:cubicBezTo>
                    <a:pt x="44" y="95"/>
                    <a:pt x="44" y="96"/>
                    <a:pt x="45" y="96"/>
                  </a:cubicBezTo>
                  <a:cubicBezTo>
                    <a:pt x="47" y="98"/>
                    <a:pt x="47" y="98"/>
                    <a:pt x="47" y="98"/>
                  </a:cubicBezTo>
                  <a:cubicBezTo>
                    <a:pt x="50" y="101"/>
                    <a:pt x="50" y="106"/>
                    <a:pt x="47" y="108"/>
                  </a:cubicBezTo>
                  <a:cubicBezTo>
                    <a:pt x="37" y="118"/>
                    <a:pt x="37" y="118"/>
                    <a:pt x="37" y="118"/>
                  </a:cubicBezTo>
                  <a:cubicBezTo>
                    <a:pt x="36" y="120"/>
                    <a:pt x="34" y="120"/>
                    <a:pt x="32" y="120"/>
                  </a:cubicBezTo>
                  <a:close/>
                  <a:moveTo>
                    <a:pt x="9" y="89"/>
                  </a:moveTo>
                  <a:cubicBezTo>
                    <a:pt x="32" y="112"/>
                    <a:pt x="32" y="112"/>
                    <a:pt x="32" y="112"/>
                  </a:cubicBezTo>
                  <a:cubicBezTo>
                    <a:pt x="40" y="103"/>
                    <a:pt x="40" y="103"/>
                    <a:pt x="40" y="103"/>
                  </a:cubicBezTo>
                  <a:cubicBezTo>
                    <a:pt x="39" y="102"/>
                    <a:pt x="39" y="102"/>
                    <a:pt x="39" y="102"/>
                  </a:cubicBezTo>
                  <a:cubicBezTo>
                    <a:pt x="37" y="100"/>
                    <a:pt x="36" y="98"/>
                    <a:pt x="36" y="95"/>
                  </a:cubicBezTo>
                  <a:cubicBezTo>
                    <a:pt x="36" y="92"/>
                    <a:pt x="37" y="90"/>
                    <a:pt x="39" y="88"/>
                  </a:cubicBezTo>
                  <a:cubicBezTo>
                    <a:pt x="50" y="77"/>
                    <a:pt x="50" y="77"/>
                    <a:pt x="50" y="77"/>
                  </a:cubicBezTo>
                  <a:cubicBezTo>
                    <a:pt x="52" y="75"/>
                    <a:pt x="55" y="74"/>
                    <a:pt x="58" y="76"/>
                  </a:cubicBezTo>
                  <a:cubicBezTo>
                    <a:pt x="61" y="77"/>
                    <a:pt x="66" y="72"/>
                    <a:pt x="69" y="69"/>
                  </a:cubicBezTo>
                  <a:cubicBezTo>
                    <a:pt x="87" y="51"/>
                    <a:pt x="87" y="51"/>
                    <a:pt x="87" y="51"/>
                  </a:cubicBezTo>
                  <a:cubicBezTo>
                    <a:pt x="87" y="51"/>
                    <a:pt x="88" y="51"/>
                    <a:pt x="87" y="50"/>
                  </a:cubicBezTo>
                  <a:cubicBezTo>
                    <a:pt x="86" y="34"/>
                    <a:pt x="104" y="19"/>
                    <a:pt x="117" y="9"/>
                  </a:cubicBezTo>
                  <a:cubicBezTo>
                    <a:pt x="89" y="14"/>
                    <a:pt x="78" y="26"/>
                    <a:pt x="78" y="26"/>
                  </a:cubicBezTo>
                  <a:cubicBezTo>
                    <a:pt x="52" y="52"/>
                    <a:pt x="52" y="52"/>
                    <a:pt x="52" y="52"/>
                  </a:cubicBezTo>
                  <a:cubicBezTo>
                    <a:pt x="46" y="58"/>
                    <a:pt x="45" y="62"/>
                    <a:pt x="46" y="63"/>
                  </a:cubicBezTo>
                  <a:cubicBezTo>
                    <a:pt x="47" y="66"/>
                    <a:pt x="47" y="69"/>
                    <a:pt x="45" y="71"/>
                  </a:cubicBezTo>
                  <a:cubicBezTo>
                    <a:pt x="33" y="82"/>
                    <a:pt x="33" y="82"/>
                    <a:pt x="33" y="82"/>
                  </a:cubicBezTo>
                  <a:cubicBezTo>
                    <a:pt x="30" y="86"/>
                    <a:pt x="23" y="86"/>
                    <a:pt x="19" y="82"/>
                  </a:cubicBezTo>
                  <a:cubicBezTo>
                    <a:pt x="18" y="81"/>
                    <a:pt x="18" y="81"/>
                    <a:pt x="18" y="81"/>
                  </a:cubicBezTo>
                  <a:lnTo>
                    <a:pt x="9"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3">
              <a:extLst>
                <a:ext uri="{FF2B5EF4-FFF2-40B4-BE49-F238E27FC236}">
                  <a16:creationId xmlns:a16="http://schemas.microsoft.com/office/drawing/2014/main" id="{BC078883-800C-44B2-8D3E-1CF32F618126}"/>
                </a:ext>
              </a:extLst>
            </p:cNvPr>
            <p:cNvSpPr>
              <a:spLocks noEditPoints="1"/>
            </p:cNvSpPr>
            <p:nvPr/>
          </p:nvSpPr>
          <p:spPr bwMode="auto">
            <a:xfrm>
              <a:off x="6397626" y="1100138"/>
              <a:ext cx="276225" cy="273050"/>
            </a:xfrm>
            <a:custGeom>
              <a:avLst/>
              <a:gdLst>
                <a:gd name="T0" fmla="*/ 144 w 162"/>
                <a:gd name="T1" fmla="*/ 160 h 160"/>
                <a:gd name="T2" fmla="*/ 133 w 162"/>
                <a:gd name="T3" fmla="*/ 156 h 160"/>
                <a:gd name="T4" fmla="*/ 0 w 162"/>
                <a:gd name="T5" fmla="*/ 23 h 160"/>
                <a:gd name="T6" fmla="*/ 23 w 162"/>
                <a:gd name="T7" fmla="*/ 0 h 160"/>
                <a:gd name="T8" fmla="*/ 155 w 162"/>
                <a:gd name="T9" fmla="*/ 133 h 160"/>
                <a:gd name="T10" fmla="*/ 155 w 162"/>
                <a:gd name="T11" fmla="*/ 156 h 160"/>
                <a:gd name="T12" fmla="*/ 144 w 162"/>
                <a:gd name="T13" fmla="*/ 160 h 160"/>
                <a:gd name="T14" fmla="*/ 11 w 162"/>
                <a:gd name="T15" fmla="*/ 23 h 160"/>
                <a:gd name="T16" fmla="*/ 138 w 162"/>
                <a:gd name="T17" fmla="*/ 150 h 160"/>
                <a:gd name="T18" fmla="*/ 150 w 162"/>
                <a:gd name="T19" fmla="*/ 150 h 160"/>
                <a:gd name="T20" fmla="*/ 150 w 162"/>
                <a:gd name="T21" fmla="*/ 139 h 160"/>
                <a:gd name="T22" fmla="*/ 23 w 162"/>
                <a:gd name="T23" fmla="*/ 12 h 160"/>
                <a:gd name="T24" fmla="*/ 11 w 162"/>
                <a:gd name="T25"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0">
                  <a:moveTo>
                    <a:pt x="144" y="160"/>
                  </a:moveTo>
                  <a:cubicBezTo>
                    <a:pt x="140" y="160"/>
                    <a:pt x="136" y="159"/>
                    <a:pt x="133" y="156"/>
                  </a:cubicBezTo>
                  <a:cubicBezTo>
                    <a:pt x="0" y="23"/>
                    <a:pt x="0" y="23"/>
                    <a:pt x="0" y="23"/>
                  </a:cubicBezTo>
                  <a:cubicBezTo>
                    <a:pt x="23" y="0"/>
                    <a:pt x="23" y="0"/>
                    <a:pt x="23" y="0"/>
                  </a:cubicBezTo>
                  <a:cubicBezTo>
                    <a:pt x="155" y="133"/>
                    <a:pt x="155" y="133"/>
                    <a:pt x="155" y="133"/>
                  </a:cubicBezTo>
                  <a:cubicBezTo>
                    <a:pt x="162" y="139"/>
                    <a:pt x="162" y="149"/>
                    <a:pt x="155" y="156"/>
                  </a:cubicBezTo>
                  <a:cubicBezTo>
                    <a:pt x="152" y="159"/>
                    <a:pt x="148" y="160"/>
                    <a:pt x="144" y="160"/>
                  </a:cubicBezTo>
                  <a:close/>
                  <a:moveTo>
                    <a:pt x="11" y="23"/>
                  </a:moveTo>
                  <a:cubicBezTo>
                    <a:pt x="138" y="150"/>
                    <a:pt x="138" y="150"/>
                    <a:pt x="138" y="150"/>
                  </a:cubicBezTo>
                  <a:cubicBezTo>
                    <a:pt x="141" y="153"/>
                    <a:pt x="147" y="153"/>
                    <a:pt x="150" y="150"/>
                  </a:cubicBezTo>
                  <a:cubicBezTo>
                    <a:pt x="153" y="147"/>
                    <a:pt x="153" y="142"/>
                    <a:pt x="150" y="139"/>
                  </a:cubicBezTo>
                  <a:cubicBezTo>
                    <a:pt x="23" y="12"/>
                    <a:pt x="23" y="12"/>
                    <a:pt x="23" y="12"/>
                  </a:cubicBezTo>
                  <a:lnTo>
                    <a:pt x="1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6" name="Oval 105">
            <a:extLst>
              <a:ext uri="{FF2B5EF4-FFF2-40B4-BE49-F238E27FC236}">
                <a16:creationId xmlns:a16="http://schemas.microsoft.com/office/drawing/2014/main" id="{BE6CD4D5-2414-42B3-8461-052DCC944902}"/>
              </a:ext>
            </a:extLst>
          </p:cNvPr>
          <p:cNvSpPr/>
          <p:nvPr/>
        </p:nvSpPr>
        <p:spPr>
          <a:xfrm>
            <a:off x="8950215" y="3700351"/>
            <a:ext cx="582382" cy="582382"/>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uppieren 766">
            <a:extLst>
              <a:ext uri="{FF2B5EF4-FFF2-40B4-BE49-F238E27FC236}">
                <a16:creationId xmlns:a16="http://schemas.microsoft.com/office/drawing/2014/main" id="{BACE2CD0-CE95-48E2-B49D-A813B85D252F}"/>
              </a:ext>
            </a:extLst>
          </p:cNvPr>
          <p:cNvGrpSpPr/>
          <p:nvPr/>
        </p:nvGrpSpPr>
        <p:grpSpPr>
          <a:xfrm>
            <a:off x="9115093" y="3845756"/>
            <a:ext cx="276558" cy="303840"/>
            <a:chOff x="8147051" y="1631950"/>
            <a:chExt cx="354013" cy="388938"/>
          </a:xfrm>
          <a:solidFill>
            <a:schemeClr val="accent6">
              <a:lumMod val="75000"/>
            </a:schemeClr>
          </a:solidFill>
        </p:grpSpPr>
        <p:sp>
          <p:nvSpPr>
            <p:cNvPr id="74" name="Freeform 80">
              <a:extLst>
                <a:ext uri="{FF2B5EF4-FFF2-40B4-BE49-F238E27FC236}">
                  <a16:creationId xmlns:a16="http://schemas.microsoft.com/office/drawing/2014/main" id="{5C04D2CC-BD8F-4DBC-B94A-BB140C1A56A9}"/>
                </a:ext>
              </a:extLst>
            </p:cNvPr>
            <p:cNvSpPr>
              <a:spLocks noEditPoints="1"/>
            </p:cNvSpPr>
            <p:nvPr/>
          </p:nvSpPr>
          <p:spPr bwMode="auto">
            <a:xfrm>
              <a:off x="8147051" y="1673225"/>
              <a:ext cx="128588" cy="130175"/>
            </a:xfrm>
            <a:custGeom>
              <a:avLst/>
              <a:gdLst>
                <a:gd name="T0" fmla="*/ 48 w 76"/>
                <a:gd name="T1" fmla="*/ 76 h 76"/>
                <a:gd name="T2" fmla="*/ 48 w 76"/>
                <a:gd name="T3" fmla="*/ 76 h 76"/>
                <a:gd name="T4" fmla="*/ 43 w 76"/>
                <a:gd name="T5" fmla="*/ 72 h 76"/>
                <a:gd name="T6" fmla="*/ 42 w 76"/>
                <a:gd name="T7" fmla="*/ 63 h 76"/>
                <a:gd name="T8" fmla="*/ 33 w 76"/>
                <a:gd name="T9" fmla="*/ 54 h 76"/>
                <a:gd name="T10" fmla="*/ 23 w 76"/>
                <a:gd name="T11" fmla="*/ 47 h 76"/>
                <a:gd name="T12" fmla="*/ 17 w 76"/>
                <a:gd name="T13" fmla="*/ 44 h 76"/>
                <a:gd name="T14" fmla="*/ 5 w 76"/>
                <a:gd name="T15" fmla="*/ 32 h 76"/>
                <a:gd name="T16" fmla="*/ 0 w 76"/>
                <a:gd name="T17" fmla="*/ 23 h 76"/>
                <a:gd name="T18" fmla="*/ 6 w 76"/>
                <a:gd name="T19" fmla="*/ 9 h 76"/>
                <a:gd name="T20" fmla="*/ 10 w 76"/>
                <a:gd name="T21" fmla="*/ 6 h 76"/>
                <a:gd name="T22" fmla="*/ 22 w 76"/>
                <a:gd name="T23" fmla="*/ 0 h 76"/>
                <a:gd name="T24" fmla="*/ 32 w 76"/>
                <a:gd name="T25" fmla="*/ 5 h 76"/>
                <a:gd name="T26" fmla="*/ 44 w 76"/>
                <a:gd name="T27" fmla="*/ 17 h 76"/>
                <a:gd name="T28" fmla="*/ 47 w 76"/>
                <a:gd name="T29" fmla="*/ 23 h 76"/>
                <a:gd name="T30" fmla="*/ 54 w 76"/>
                <a:gd name="T31" fmla="*/ 33 h 76"/>
                <a:gd name="T32" fmla="*/ 63 w 76"/>
                <a:gd name="T33" fmla="*/ 42 h 76"/>
                <a:gd name="T34" fmla="*/ 66 w 76"/>
                <a:gd name="T35" fmla="*/ 42 h 76"/>
                <a:gd name="T36" fmla="*/ 73 w 76"/>
                <a:gd name="T37" fmla="*/ 43 h 76"/>
                <a:gd name="T38" fmla="*/ 76 w 76"/>
                <a:gd name="T39" fmla="*/ 47 h 76"/>
                <a:gd name="T40" fmla="*/ 74 w 76"/>
                <a:gd name="T41" fmla="*/ 52 h 76"/>
                <a:gd name="T42" fmla="*/ 52 w 76"/>
                <a:gd name="T43" fmla="*/ 74 h 76"/>
                <a:gd name="T44" fmla="*/ 48 w 76"/>
                <a:gd name="T45" fmla="*/ 76 h 76"/>
                <a:gd name="T46" fmla="*/ 22 w 76"/>
                <a:gd name="T47" fmla="*/ 8 h 76"/>
                <a:gd name="T48" fmla="*/ 15 w 76"/>
                <a:gd name="T49" fmla="*/ 12 h 76"/>
                <a:gd name="T50" fmla="*/ 12 w 76"/>
                <a:gd name="T51" fmla="*/ 15 h 76"/>
                <a:gd name="T52" fmla="*/ 8 w 76"/>
                <a:gd name="T53" fmla="*/ 23 h 76"/>
                <a:gd name="T54" fmla="*/ 10 w 76"/>
                <a:gd name="T55" fmla="*/ 26 h 76"/>
                <a:gd name="T56" fmla="*/ 11 w 76"/>
                <a:gd name="T57" fmla="*/ 27 h 76"/>
                <a:gd name="T58" fmla="*/ 23 w 76"/>
                <a:gd name="T59" fmla="*/ 39 h 76"/>
                <a:gd name="T60" fmla="*/ 24 w 76"/>
                <a:gd name="T61" fmla="*/ 39 h 76"/>
                <a:gd name="T62" fmla="*/ 38 w 76"/>
                <a:gd name="T63" fmla="*/ 48 h 76"/>
                <a:gd name="T64" fmla="*/ 49 w 76"/>
                <a:gd name="T65" fmla="*/ 58 h 76"/>
                <a:gd name="T66" fmla="*/ 50 w 76"/>
                <a:gd name="T67" fmla="*/ 63 h 76"/>
                <a:gd name="T68" fmla="*/ 50 w 76"/>
                <a:gd name="T69" fmla="*/ 65 h 76"/>
                <a:gd name="T70" fmla="*/ 65 w 76"/>
                <a:gd name="T71" fmla="*/ 50 h 76"/>
                <a:gd name="T72" fmla="*/ 64 w 76"/>
                <a:gd name="T73" fmla="*/ 50 h 76"/>
                <a:gd name="T74" fmla="*/ 63 w 76"/>
                <a:gd name="T75" fmla="*/ 50 h 76"/>
                <a:gd name="T76" fmla="*/ 59 w 76"/>
                <a:gd name="T77" fmla="*/ 49 h 76"/>
                <a:gd name="T78" fmla="*/ 48 w 76"/>
                <a:gd name="T79" fmla="*/ 38 h 76"/>
                <a:gd name="T80" fmla="*/ 40 w 76"/>
                <a:gd name="T81" fmla="*/ 24 h 76"/>
                <a:gd name="T82" fmla="*/ 39 w 76"/>
                <a:gd name="T83" fmla="*/ 23 h 76"/>
                <a:gd name="T84" fmla="*/ 26 w 76"/>
                <a:gd name="T85" fmla="*/ 10 h 76"/>
                <a:gd name="T86" fmla="*/ 22 w 76"/>
                <a:gd name="T87"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76">
                  <a:moveTo>
                    <a:pt x="48" y="76"/>
                  </a:moveTo>
                  <a:cubicBezTo>
                    <a:pt x="48" y="76"/>
                    <a:pt x="48" y="76"/>
                    <a:pt x="48" y="76"/>
                  </a:cubicBezTo>
                  <a:cubicBezTo>
                    <a:pt x="46" y="76"/>
                    <a:pt x="44" y="75"/>
                    <a:pt x="43" y="72"/>
                  </a:cubicBezTo>
                  <a:cubicBezTo>
                    <a:pt x="42" y="69"/>
                    <a:pt x="42" y="66"/>
                    <a:pt x="42" y="63"/>
                  </a:cubicBezTo>
                  <a:cubicBezTo>
                    <a:pt x="33" y="54"/>
                    <a:pt x="33" y="54"/>
                    <a:pt x="33" y="54"/>
                  </a:cubicBezTo>
                  <a:cubicBezTo>
                    <a:pt x="28" y="49"/>
                    <a:pt x="24" y="48"/>
                    <a:pt x="23" y="47"/>
                  </a:cubicBezTo>
                  <a:cubicBezTo>
                    <a:pt x="21" y="47"/>
                    <a:pt x="19" y="46"/>
                    <a:pt x="17" y="44"/>
                  </a:cubicBezTo>
                  <a:cubicBezTo>
                    <a:pt x="5" y="32"/>
                    <a:pt x="5" y="32"/>
                    <a:pt x="5" y="32"/>
                  </a:cubicBezTo>
                  <a:cubicBezTo>
                    <a:pt x="4" y="31"/>
                    <a:pt x="1" y="28"/>
                    <a:pt x="0" y="23"/>
                  </a:cubicBezTo>
                  <a:cubicBezTo>
                    <a:pt x="0" y="19"/>
                    <a:pt x="2" y="14"/>
                    <a:pt x="6" y="9"/>
                  </a:cubicBezTo>
                  <a:cubicBezTo>
                    <a:pt x="10" y="6"/>
                    <a:pt x="10" y="6"/>
                    <a:pt x="10" y="6"/>
                  </a:cubicBezTo>
                  <a:cubicBezTo>
                    <a:pt x="14" y="2"/>
                    <a:pt x="18" y="0"/>
                    <a:pt x="22" y="0"/>
                  </a:cubicBezTo>
                  <a:cubicBezTo>
                    <a:pt x="28" y="0"/>
                    <a:pt x="31" y="4"/>
                    <a:pt x="32" y="5"/>
                  </a:cubicBezTo>
                  <a:cubicBezTo>
                    <a:pt x="44" y="17"/>
                    <a:pt x="44" y="17"/>
                    <a:pt x="44" y="17"/>
                  </a:cubicBezTo>
                  <a:cubicBezTo>
                    <a:pt x="46" y="19"/>
                    <a:pt x="47" y="21"/>
                    <a:pt x="47" y="23"/>
                  </a:cubicBezTo>
                  <a:cubicBezTo>
                    <a:pt x="48" y="24"/>
                    <a:pt x="49" y="27"/>
                    <a:pt x="54" y="33"/>
                  </a:cubicBezTo>
                  <a:cubicBezTo>
                    <a:pt x="63" y="42"/>
                    <a:pt x="63" y="42"/>
                    <a:pt x="63" y="42"/>
                  </a:cubicBezTo>
                  <a:cubicBezTo>
                    <a:pt x="64" y="42"/>
                    <a:pt x="65" y="42"/>
                    <a:pt x="66" y="42"/>
                  </a:cubicBezTo>
                  <a:cubicBezTo>
                    <a:pt x="69" y="42"/>
                    <a:pt x="71" y="42"/>
                    <a:pt x="73" y="43"/>
                  </a:cubicBezTo>
                  <a:cubicBezTo>
                    <a:pt x="74" y="44"/>
                    <a:pt x="76" y="45"/>
                    <a:pt x="76" y="47"/>
                  </a:cubicBezTo>
                  <a:cubicBezTo>
                    <a:pt x="76" y="49"/>
                    <a:pt x="76" y="51"/>
                    <a:pt x="74" y="52"/>
                  </a:cubicBezTo>
                  <a:cubicBezTo>
                    <a:pt x="52" y="74"/>
                    <a:pt x="52" y="74"/>
                    <a:pt x="52" y="74"/>
                  </a:cubicBezTo>
                  <a:cubicBezTo>
                    <a:pt x="51" y="75"/>
                    <a:pt x="50" y="76"/>
                    <a:pt x="48" y="76"/>
                  </a:cubicBezTo>
                  <a:close/>
                  <a:moveTo>
                    <a:pt x="22" y="8"/>
                  </a:moveTo>
                  <a:cubicBezTo>
                    <a:pt x="20" y="8"/>
                    <a:pt x="18" y="9"/>
                    <a:pt x="15" y="12"/>
                  </a:cubicBezTo>
                  <a:cubicBezTo>
                    <a:pt x="12" y="15"/>
                    <a:pt x="12" y="15"/>
                    <a:pt x="12" y="15"/>
                  </a:cubicBezTo>
                  <a:cubicBezTo>
                    <a:pt x="9" y="18"/>
                    <a:pt x="8" y="20"/>
                    <a:pt x="8" y="23"/>
                  </a:cubicBezTo>
                  <a:cubicBezTo>
                    <a:pt x="8" y="25"/>
                    <a:pt x="10" y="26"/>
                    <a:pt x="10" y="26"/>
                  </a:cubicBezTo>
                  <a:cubicBezTo>
                    <a:pt x="11" y="27"/>
                    <a:pt x="11" y="27"/>
                    <a:pt x="11" y="27"/>
                  </a:cubicBezTo>
                  <a:cubicBezTo>
                    <a:pt x="23" y="39"/>
                    <a:pt x="23" y="39"/>
                    <a:pt x="23" y="39"/>
                  </a:cubicBezTo>
                  <a:cubicBezTo>
                    <a:pt x="23" y="39"/>
                    <a:pt x="24" y="39"/>
                    <a:pt x="24" y="39"/>
                  </a:cubicBezTo>
                  <a:cubicBezTo>
                    <a:pt x="27" y="40"/>
                    <a:pt x="32" y="42"/>
                    <a:pt x="38" y="48"/>
                  </a:cubicBezTo>
                  <a:cubicBezTo>
                    <a:pt x="49" y="58"/>
                    <a:pt x="49" y="58"/>
                    <a:pt x="49" y="58"/>
                  </a:cubicBezTo>
                  <a:cubicBezTo>
                    <a:pt x="50" y="60"/>
                    <a:pt x="51" y="62"/>
                    <a:pt x="50" y="63"/>
                  </a:cubicBezTo>
                  <a:cubicBezTo>
                    <a:pt x="50" y="64"/>
                    <a:pt x="50" y="65"/>
                    <a:pt x="50" y="65"/>
                  </a:cubicBezTo>
                  <a:cubicBezTo>
                    <a:pt x="65" y="50"/>
                    <a:pt x="65" y="50"/>
                    <a:pt x="65" y="50"/>
                  </a:cubicBezTo>
                  <a:cubicBezTo>
                    <a:pt x="65" y="50"/>
                    <a:pt x="64" y="50"/>
                    <a:pt x="64" y="50"/>
                  </a:cubicBezTo>
                  <a:cubicBezTo>
                    <a:pt x="63" y="50"/>
                    <a:pt x="63" y="50"/>
                    <a:pt x="63" y="50"/>
                  </a:cubicBezTo>
                  <a:cubicBezTo>
                    <a:pt x="61" y="50"/>
                    <a:pt x="60" y="50"/>
                    <a:pt x="59" y="49"/>
                  </a:cubicBezTo>
                  <a:cubicBezTo>
                    <a:pt x="48" y="38"/>
                    <a:pt x="48" y="38"/>
                    <a:pt x="48" y="38"/>
                  </a:cubicBezTo>
                  <a:cubicBezTo>
                    <a:pt x="42" y="32"/>
                    <a:pt x="40" y="27"/>
                    <a:pt x="40" y="24"/>
                  </a:cubicBezTo>
                  <a:cubicBezTo>
                    <a:pt x="39" y="24"/>
                    <a:pt x="39" y="23"/>
                    <a:pt x="39" y="23"/>
                  </a:cubicBezTo>
                  <a:cubicBezTo>
                    <a:pt x="26" y="10"/>
                    <a:pt x="26" y="10"/>
                    <a:pt x="26" y="10"/>
                  </a:cubicBezTo>
                  <a:cubicBezTo>
                    <a:pt x="26" y="10"/>
                    <a:pt x="25" y="8"/>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81">
              <a:extLst>
                <a:ext uri="{FF2B5EF4-FFF2-40B4-BE49-F238E27FC236}">
                  <a16:creationId xmlns:a16="http://schemas.microsoft.com/office/drawing/2014/main" id="{24950215-2F26-4D01-A792-A9D4E8E95D82}"/>
                </a:ext>
              </a:extLst>
            </p:cNvPr>
            <p:cNvSpPr>
              <a:spLocks/>
            </p:cNvSpPr>
            <p:nvPr/>
          </p:nvSpPr>
          <p:spPr bwMode="auto">
            <a:xfrm>
              <a:off x="8174039" y="1776413"/>
              <a:ext cx="258763" cy="244475"/>
            </a:xfrm>
            <a:custGeom>
              <a:avLst/>
              <a:gdLst>
                <a:gd name="T0" fmla="*/ 76 w 152"/>
                <a:gd name="T1" fmla="*/ 144 h 144"/>
                <a:gd name="T2" fmla="*/ 12 w 152"/>
                <a:gd name="T3" fmla="*/ 112 h 144"/>
                <a:gd name="T4" fmla="*/ 0 w 152"/>
                <a:gd name="T5" fmla="*/ 0 h 144"/>
                <a:gd name="T6" fmla="*/ 8 w 152"/>
                <a:gd name="T7" fmla="*/ 0 h 144"/>
                <a:gd name="T8" fmla="*/ 20 w 152"/>
                <a:gd name="T9" fmla="*/ 112 h 144"/>
                <a:gd name="T10" fmla="*/ 76 w 152"/>
                <a:gd name="T11" fmla="*/ 136 h 144"/>
                <a:gd name="T12" fmla="*/ 132 w 152"/>
                <a:gd name="T13" fmla="*/ 112 h 144"/>
                <a:gd name="T14" fmla="*/ 132 w 152"/>
                <a:gd name="T15" fmla="*/ 112 h 144"/>
                <a:gd name="T16" fmla="*/ 144 w 152"/>
                <a:gd name="T17" fmla="*/ 0 h 144"/>
                <a:gd name="T18" fmla="*/ 152 w 152"/>
                <a:gd name="T19" fmla="*/ 0 h 144"/>
                <a:gd name="T20" fmla="*/ 140 w 152"/>
                <a:gd name="T21" fmla="*/ 112 h 144"/>
                <a:gd name="T22" fmla="*/ 76 w 152"/>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44">
                  <a:moveTo>
                    <a:pt x="76" y="144"/>
                  </a:moveTo>
                  <a:cubicBezTo>
                    <a:pt x="49" y="144"/>
                    <a:pt x="12" y="132"/>
                    <a:pt x="12" y="112"/>
                  </a:cubicBezTo>
                  <a:cubicBezTo>
                    <a:pt x="0" y="0"/>
                    <a:pt x="0" y="0"/>
                    <a:pt x="0" y="0"/>
                  </a:cubicBezTo>
                  <a:cubicBezTo>
                    <a:pt x="8" y="0"/>
                    <a:pt x="8" y="0"/>
                    <a:pt x="8" y="0"/>
                  </a:cubicBezTo>
                  <a:cubicBezTo>
                    <a:pt x="20" y="112"/>
                    <a:pt x="20" y="112"/>
                    <a:pt x="20" y="112"/>
                  </a:cubicBezTo>
                  <a:cubicBezTo>
                    <a:pt x="20" y="124"/>
                    <a:pt x="49" y="136"/>
                    <a:pt x="76" y="136"/>
                  </a:cubicBezTo>
                  <a:cubicBezTo>
                    <a:pt x="103" y="136"/>
                    <a:pt x="132" y="123"/>
                    <a:pt x="132" y="112"/>
                  </a:cubicBezTo>
                  <a:cubicBezTo>
                    <a:pt x="132" y="112"/>
                    <a:pt x="132" y="112"/>
                    <a:pt x="132" y="112"/>
                  </a:cubicBezTo>
                  <a:cubicBezTo>
                    <a:pt x="144" y="0"/>
                    <a:pt x="144" y="0"/>
                    <a:pt x="144" y="0"/>
                  </a:cubicBezTo>
                  <a:cubicBezTo>
                    <a:pt x="152" y="0"/>
                    <a:pt x="152" y="0"/>
                    <a:pt x="152" y="0"/>
                  </a:cubicBezTo>
                  <a:cubicBezTo>
                    <a:pt x="140" y="112"/>
                    <a:pt x="140" y="112"/>
                    <a:pt x="140" y="112"/>
                  </a:cubicBezTo>
                  <a:cubicBezTo>
                    <a:pt x="140" y="132"/>
                    <a:pt x="102" y="144"/>
                    <a:pt x="76"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82">
              <a:extLst>
                <a:ext uri="{FF2B5EF4-FFF2-40B4-BE49-F238E27FC236}">
                  <a16:creationId xmlns:a16="http://schemas.microsoft.com/office/drawing/2014/main" id="{FEE9E4A5-1E75-44D1-A510-B49F0B2C95E7}"/>
                </a:ext>
              </a:extLst>
            </p:cNvPr>
            <p:cNvSpPr>
              <a:spLocks/>
            </p:cNvSpPr>
            <p:nvPr/>
          </p:nvSpPr>
          <p:spPr bwMode="auto">
            <a:xfrm>
              <a:off x="8256589" y="1631950"/>
              <a:ext cx="109538" cy="266700"/>
            </a:xfrm>
            <a:custGeom>
              <a:avLst/>
              <a:gdLst>
                <a:gd name="T0" fmla="*/ 60 w 65"/>
                <a:gd name="T1" fmla="*/ 156 h 156"/>
                <a:gd name="T2" fmla="*/ 52 w 65"/>
                <a:gd name="T3" fmla="*/ 156 h 156"/>
                <a:gd name="T4" fmla="*/ 33 w 65"/>
                <a:gd name="T5" fmla="*/ 11 h 156"/>
                <a:gd name="T6" fmla="*/ 26 w 65"/>
                <a:gd name="T7" fmla="*/ 8 h 156"/>
                <a:gd name="T8" fmla="*/ 21 w 65"/>
                <a:gd name="T9" fmla="*/ 12 h 156"/>
                <a:gd name="T10" fmla="*/ 8 w 65"/>
                <a:gd name="T11" fmla="*/ 61 h 156"/>
                <a:gd name="T12" fmla="*/ 0 w 65"/>
                <a:gd name="T13" fmla="*/ 59 h 156"/>
                <a:gd name="T14" fmla="*/ 14 w 65"/>
                <a:gd name="T15" fmla="*/ 8 h 156"/>
                <a:gd name="T16" fmla="*/ 26 w 65"/>
                <a:gd name="T17" fmla="*/ 0 h 156"/>
                <a:gd name="T18" fmla="*/ 39 w 65"/>
                <a:gd name="T19" fmla="*/ 6 h 156"/>
                <a:gd name="T20" fmla="*/ 60 w 65"/>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56">
                  <a:moveTo>
                    <a:pt x="60" y="156"/>
                  </a:moveTo>
                  <a:cubicBezTo>
                    <a:pt x="52" y="156"/>
                    <a:pt x="52" y="156"/>
                    <a:pt x="52" y="156"/>
                  </a:cubicBezTo>
                  <a:cubicBezTo>
                    <a:pt x="58" y="76"/>
                    <a:pt x="43" y="26"/>
                    <a:pt x="33" y="11"/>
                  </a:cubicBezTo>
                  <a:cubicBezTo>
                    <a:pt x="31" y="9"/>
                    <a:pt x="29" y="8"/>
                    <a:pt x="26" y="8"/>
                  </a:cubicBezTo>
                  <a:cubicBezTo>
                    <a:pt x="24" y="8"/>
                    <a:pt x="22" y="10"/>
                    <a:pt x="21" y="12"/>
                  </a:cubicBezTo>
                  <a:cubicBezTo>
                    <a:pt x="12" y="28"/>
                    <a:pt x="8" y="60"/>
                    <a:pt x="8" y="61"/>
                  </a:cubicBezTo>
                  <a:cubicBezTo>
                    <a:pt x="0" y="59"/>
                    <a:pt x="0" y="59"/>
                    <a:pt x="0" y="59"/>
                  </a:cubicBezTo>
                  <a:cubicBezTo>
                    <a:pt x="0" y="58"/>
                    <a:pt x="5" y="26"/>
                    <a:pt x="14" y="8"/>
                  </a:cubicBezTo>
                  <a:cubicBezTo>
                    <a:pt x="16" y="4"/>
                    <a:pt x="21" y="0"/>
                    <a:pt x="26" y="0"/>
                  </a:cubicBezTo>
                  <a:cubicBezTo>
                    <a:pt x="31" y="0"/>
                    <a:pt x="36" y="2"/>
                    <a:pt x="39" y="6"/>
                  </a:cubicBezTo>
                  <a:cubicBezTo>
                    <a:pt x="53" y="25"/>
                    <a:pt x="65" y="80"/>
                    <a:pt x="60"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83">
              <a:extLst>
                <a:ext uri="{FF2B5EF4-FFF2-40B4-BE49-F238E27FC236}">
                  <a16:creationId xmlns:a16="http://schemas.microsoft.com/office/drawing/2014/main" id="{A1C8B302-EBA2-4BC1-A474-9894B079A0DA}"/>
                </a:ext>
              </a:extLst>
            </p:cNvPr>
            <p:cNvSpPr>
              <a:spLocks noEditPoints="1"/>
            </p:cNvSpPr>
            <p:nvPr/>
          </p:nvSpPr>
          <p:spPr bwMode="auto">
            <a:xfrm>
              <a:off x="8324851" y="1871663"/>
              <a:ext cx="53975" cy="539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84">
              <a:extLst>
                <a:ext uri="{FF2B5EF4-FFF2-40B4-BE49-F238E27FC236}">
                  <a16:creationId xmlns:a16="http://schemas.microsoft.com/office/drawing/2014/main" id="{D8EE8E2E-18DC-4D57-9BF3-4867E5593FB5}"/>
                </a:ext>
              </a:extLst>
            </p:cNvPr>
            <p:cNvSpPr>
              <a:spLocks noEditPoints="1"/>
            </p:cNvSpPr>
            <p:nvPr/>
          </p:nvSpPr>
          <p:spPr bwMode="auto">
            <a:xfrm>
              <a:off x="8343901" y="1646238"/>
              <a:ext cx="157163" cy="141288"/>
            </a:xfrm>
            <a:custGeom>
              <a:avLst/>
              <a:gdLst>
                <a:gd name="T0" fmla="*/ 24 w 92"/>
                <a:gd name="T1" fmla="*/ 83 h 83"/>
                <a:gd name="T2" fmla="*/ 22 w 92"/>
                <a:gd name="T3" fmla="*/ 83 h 83"/>
                <a:gd name="T4" fmla="*/ 3 w 92"/>
                <a:gd name="T5" fmla="*/ 74 h 83"/>
                <a:gd name="T6" fmla="*/ 1 w 92"/>
                <a:gd name="T7" fmla="*/ 71 h 83"/>
                <a:gd name="T8" fmla="*/ 2 w 92"/>
                <a:gd name="T9" fmla="*/ 67 h 83"/>
                <a:gd name="T10" fmla="*/ 32 w 92"/>
                <a:gd name="T11" fmla="*/ 36 h 83"/>
                <a:gd name="T12" fmla="*/ 39 w 92"/>
                <a:gd name="T13" fmla="*/ 7 h 83"/>
                <a:gd name="T14" fmla="*/ 61 w 92"/>
                <a:gd name="T15" fmla="*/ 0 h 83"/>
                <a:gd name="T16" fmla="*/ 69 w 92"/>
                <a:gd name="T17" fmla="*/ 0 h 83"/>
                <a:gd name="T18" fmla="*/ 72 w 92"/>
                <a:gd name="T19" fmla="*/ 3 h 83"/>
                <a:gd name="T20" fmla="*/ 71 w 92"/>
                <a:gd name="T21" fmla="*/ 7 h 83"/>
                <a:gd name="T22" fmla="*/ 60 w 92"/>
                <a:gd name="T23" fmla="*/ 20 h 83"/>
                <a:gd name="T24" fmla="*/ 69 w 92"/>
                <a:gd name="T25" fmla="*/ 29 h 83"/>
                <a:gd name="T26" fmla="*/ 81 w 92"/>
                <a:gd name="T27" fmla="*/ 17 h 83"/>
                <a:gd name="T28" fmla="*/ 84 w 92"/>
                <a:gd name="T29" fmla="*/ 16 h 83"/>
                <a:gd name="T30" fmla="*/ 87 w 92"/>
                <a:gd name="T31" fmla="*/ 19 h 83"/>
                <a:gd name="T32" fmla="*/ 82 w 92"/>
                <a:gd name="T33" fmla="*/ 50 h 83"/>
                <a:gd name="T34" fmla="*/ 62 w 92"/>
                <a:gd name="T35" fmla="*/ 59 h 83"/>
                <a:gd name="T36" fmla="*/ 62 w 92"/>
                <a:gd name="T37" fmla="*/ 59 h 83"/>
                <a:gd name="T38" fmla="*/ 52 w 92"/>
                <a:gd name="T39" fmla="*/ 57 h 83"/>
                <a:gd name="T40" fmla="*/ 27 w 92"/>
                <a:gd name="T41" fmla="*/ 82 h 83"/>
                <a:gd name="T42" fmla="*/ 24 w 92"/>
                <a:gd name="T43" fmla="*/ 83 h 83"/>
                <a:gd name="T44" fmla="*/ 12 w 92"/>
                <a:gd name="T45" fmla="*/ 68 h 83"/>
                <a:gd name="T46" fmla="*/ 24 w 92"/>
                <a:gd name="T47" fmla="*/ 74 h 83"/>
                <a:gd name="T48" fmla="*/ 48 w 92"/>
                <a:gd name="T49" fmla="*/ 50 h 83"/>
                <a:gd name="T50" fmla="*/ 53 w 92"/>
                <a:gd name="T51" fmla="*/ 49 h 83"/>
                <a:gd name="T52" fmla="*/ 62 w 92"/>
                <a:gd name="T53" fmla="*/ 51 h 83"/>
                <a:gd name="T54" fmla="*/ 62 w 92"/>
                <a:gd name="T55" fmla="*/ 51 h 83"/>
                <a:gd name="T56" fmla="*/ 76 w 92"/>
                <a:gd name="T57" fmla="*/ 44 h 83"/>
                <a:gd name="T58" fmla="*/ 82 w 92"/>
                <a:gd name="T59" fmla="*/ 28 h 83"/>
                <a:gd name="T60" fmla="*/ 72 w 92"/>
                <a:gd name="T61" fmla="*/ 38 h 83"/>
                <a:gd name="T62" fmla="*/ 69 w 92"/>
                <a:gd name="T63" fmla="*/ 39 h 83"/>
                <a:gd name="T64" fmla="*/ 69 w 92"/>
                <a:gd name="T65" fmla="*/ 39 h 83"/>
                <a:gd name="T66" fmla="*/ 66 w 92"/>
                <a:gd name="T67" fmla="*/ 38 h 83"/>
                <a:gd name="T68" fmla="*/ 51 w 92"/>
                <a:gd name="T69" fmla="*/ 23 h 83"/>
                <a:gd name="T70" fmla="*/ 51 w 92"/>
                <a:gd name="T71" fmla="*/ 18 h 83"/>
                <a:gd name="T72" fmla="*/ 60 w 92"/>
                <a:gd name="T73" fmla="*/ 8 h 83"/>
                <a:gd name="T74" fmla="*/ 45 w 92"/>
                <a:gd name="T75" fmla="*/ 13 h 83"/>
                <a:gd name="T76" fmla="*/ 41 w 92"/>
                <a:gd name="T77" fmla="*/ 37 h 83"/>
                <a:gd name="T78" fmla="*/ 40 w 92"/>
                <a:gd name="T79" fmla="*/ 41 h 83"/>
                <a:gd name="T80" fmla="*/ 12 w 92"/>
                <a:gd name="T81" fmla="*/ 6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83">
                  <a:moveTo>
                    <a:pt x="24" y="83"/>
                  </a:moveTo>
                  <a:cubicBezTo>
                    <a:pt x="23" y="83"/>
                    <a:pt x="23" y="83"/>
                    <a:pt x="22" y="83"/>
                  </a:cubicBezTo>
                  <a:cubicBezTo>
                    <a:pt x="18" y="79"/>
                    <a:pt x="11" y="76"/>
                    <a:pt x="3" y="74"/>
                  </a:cubicBezTo>
                  <a:cubicBezTo>
                    <a:pt x="2" y="73"/>
                    <a:pt x="1" y="72"/>
                    <a:pt x="1" y="71"/>
                  </a:cubicBezTo>
                  <a:cubicBezTo>
                    <a:pt x="0" y="70"/>
                    <a:pt x="1" y="68"/>
                    <a:pt x="2" y="67"/>
                  </a:cubicBezTo>
                  <a:cubicBezTo>
                    <a:pt x="32" y="36"/>
                    <a:pt x="32" y="36"/>
                    <a:pt x="32" y="36"/>
                  </a:cubicBezTo>
                  <a:cubicBezTo>
                    <a:pt x="31" y="28"/>
                    <a:pt x="31" y="15"/>
                    <a:pt x="39" y="7"/>
                  </a:cubicBezTo>
                  <a:cubicBezTo>
                    <a:pt x="44" y="2"/>
                    <a:pt x="52" y="0"/>
                    <a:pt x="61" y="0"/>
                  </a:cubicBezTo>
                  <a:cubicBezTo>
                    <a:pt x="64" y="0"/>
                    <a:pt x="66" y="0"/>
                    <a:pt x="69" y="0"/>
                  </a:cubicBezTo>
                  <a:cubicBezTo>
                    <a:pt x="70" y="0"/>
                    <a:pt x="71" y="1"/>
                    <a:pt x="72" y="3"/>
                  </a:cubicBezTo>
                  <a:cubicBezTo>
                    <a:pt x="72" y="4"/>
                    <a:pt x="72" y="5"/>
                    <a:pt x="71" y="7"/>
                  </a:cubicBezTo>
                  <a:cubicBezTo>
                    <a:pt x="60" y="20"/>
                    <a:pt x="60" y="20"/>
                    <a:pt x="60" y="20"/>
                  </a:cubicBezTo>
                  <a:cubicBezTo>
                    <a:pt x="69" y="29"/>
                    <a:pt x="69" y="29"/>
                    <a:pt x="69" y="29"/>
                  </a:cubicBezTo>
                  <a:cubicBezTo>
                    <a:pt x="81" y="17"/>
                    <a:pt x="81" y="17"/>
                    <a:pt x="81" y="17"/>
                  </a:cubicBezTo>
                  <a:cubicBezTo>
                    <a:pt x="82" y="16"/>
                    <a:pt x="83" y="16"/>
                    <a:pt x="84" y="16"/>
                  </a:cubicBezTo>
                  <a:cubicBezTo>
                    <a:pt x="86" y="16"/>
                    <a:pt x="87" y="17"/>
                    <a:pt x="87" y="19"/>
                  </a:cubicBezTo>
                  <a:cubicBezTo>
                    <a:pt x="92" y="30"/>
                    <a:pt x="90" y="42"/>
                    <a:pt x="82" y="50"/>
                  </a:cubicBezTo>
                  <a:cubicBezTo>
                    <a:pt x="76" y="56"/>
                    <a:pt x="69" y="59"/>
                    <a:pt x="62" y="59"/>
                  </a:cubicBezTo>
                  <a:cubicBezTo>
                    <a:pt x="62" y="59"/>
                    <a:pt x="62" y="59"/>
                    <a:pt x="62" y="59"/>
                  </a:cubicBezTo>
                  <a:cubicBezTo>
                    <a:pt x="58" y="59"/>
                    <a:pt x="55" y="58"/>
                    <a:pt x="52" y="57"/>
                  </a:cubicBezTo>
                  <a:cubicBezTo>
                    <a:pt x="27" y="82"/>
                    <a:pt x="27" y="82"/>
                    <a:pt x="27" y="82"/>
                  </a:cubicBezTo>
                  <a:cubicBezTo>
                    <a:pt x="26" y="83"/>
                    <a:pt x="25" y="83"/>
                    <a:pt x="24" y="83"/>
                  </a:cubicBezTo>
                  <a:close/>
                  <a:moveTo>
                    <a:pt x="12" y="68"/>
                  </a:moveTo>
                  <a:cubicBezTo>
                    <a:pt x="17" y="70"/>
                    <a:pt x="20" y="72"/>
                    <a:pt x="24" y="74"/>
                  </a:cubicBezTo>
                  <a:cubicBezTo>
                    <a:pt x="48" y="50"/>
                    <a:pt x="48" y="50"/>
                    <a:pt x="48" y="50"/>
                  </a:cubicBezTo>
                  <a:cubicBezTo>
                    <a:pt x="50" y="48"/>
                    <a:pt x="51" y="48"/>
                    <a:pt x="53" y="49"/>
                  </a:cubicBezTo>
                  <a:cubicBezTo>
                    <a:pt x="56" y="50"/>
                    <a:pt x="59" y="51"/>
                    <a:pt x="62" y="51"/>
                  </a:cubicBezTo>
                  <a:cubicBezTo>
                    <a:pt x="62" y="51"/>
                    <a:pt x="62" y="51"/>
                    <a:pt x="62" y="51"/>
                  </a:cubicBezTo>
                  <a:cubicBezTo>
                    <a:pt x="67" y="51"/>
                    <a:pt x="72" y="49"/>
                    <a:pt x="76" y="44"/>
                  </a:cubicBezTo>
                  <a:cubicBezTo>
                    <a:pt x="81" y="40"/>
                    <a:pt x="83" y="34"/>
                    <a:pt x="82" y="28"/>
                  </a:cubicBezTo>
                  <a:cubicBezTo>
                    <a:pt x="72" y="38"/>
                    <a:pt x="72" y="38"/>
                    <a:pt x="72" y="38"/>
                  </a:cubicBezTo>
                  <a:cubicBezTo>
                    <a:pt x="71" y="39"/>
                    <a:pt x="70" y="39"/>
                    <a:pt x="69" y="39"/>
                  </a:cubicBezTo>
                  <a:cubicBezTo>
                    <a:pt x="69" y="39"/>
                    <a:pt x="69" y="39"/>
                    <a:pt x="69" y="39"/>
                  </a:cubicBezTo>
                  <a:cubicBezTo>
                    <a:pt x="68" y="39"/>
                    <a:pt x="67" y="39"/>
                    <a:pt x="66" y="38"/>
                  </a:cubicBezTo>
                  <a:cubicBezTo>
                    <a:pt x="51" y="23"/>
                    <a:pt x="51" y="23"/>
                    <a:pt x="51" y="23"/>
                  </a:cubicBezTo>
                  <a:cubicBezTo>
                    <a:pt x="50" y="22"/>
                    <a:pt x="50" y="19"/>
                    <a:pt x="51" y="18"/>
                  </a:cubicBezTo>
                  <a:cubicBezTo>
                    <a:pt x="60" y="8"/>
                    <a:pt x="60" y="8"/>
                    <a:pt x="60" y="8"/>
                  </a:cubicBezTo>
                  <a:cubicBezTo>
                    <a:pt x="55" y="8"/>
                    <a:pt x="49" y="9"/>
                    <a:pt x="45" y="13"/>
                  </a:cubicBezTo>
                  <a:cubicBezTo>
                    <a:pt x="38" y="19"/>
                    <a:pt x="40" y="32"/>
                    <a:pt x="41" y="37"/>
                  </a:cubicBezTo>
                  <a:cubicBezTo>
                    <a:pt x="41" y="39"/>
                    <a:pt x="40" y="40"/>
                    <a:pt x="40" y="41"/>
                  </a:cubicBezTo>
                  <a:lnTo>
                    <a:pt x="1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85">
              <a:extLst>
                <a:ext uri="{FF2B5EF4-FFF2-40B4-BE49-F238E27FC236}">
                  <a16:creationId xmlns:a16="http://schemas.microsoft.com/office/drawing/2014/main" id="{9D3E106A-2650-4265-B43E-9F694DC5CBAF}"/>
                </a:ext>
              </a:extLst>
            </p:cNvPr>
            <p:cNvSpPr>
              <a:spLocks/>
            </p:cNvSpPr>
            <p:nvPr/>
          </p:nvSpPr>
          <p:spPr bwMode="auto">
            <a:xfrm>
              <a:off x="8234364" y="1720850"/>
              <a:ext cx="147638" cy="23813"/>
            </a:xfrm>
            <a:custGeom>
              <a:avLst/>
              <a:gdLst>
                <a:gd name="T0" fmla="*/ 84 w 87"/>
                <a:gd name="T1" fmla="*/ 14 h 14"/>
                <a:gd name="T2" fmla="*/ 41 w 87"/>
                <a:gd name="T3" fmla="*/ 8 h 14"/>
                <a:gd name="T4" fmla="*/ 2 w 87"/>
                <a:gd name="T5" fmla="*/ 13 h 14"/>
                <a:gd name="T6" fmla="*/ 0 w 87"/>
                <a:gd name="T7" fmla="*/ 5 h 14"/>
                <a:gd name="T8" fmla="*/ 41 w 87"/>
                <a:gd name="T9" fmla="*/ 0 h 14"/>
                <a:gd name="T10" fmla="*/ 87 w 87"/>
                <a:gd name="T11" fmla="*/ 6 h 14"/>
                <a:gd name="T12" fmla="*/ 84 w 8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7" h="14">
                  <a:moveTo>
                    <a:pt x="84" y="14"/>
                  </a:moveTo>
                  <a:cubicBezTo>
                    <a:pt x="72" y="10"/>
                    <a:pt x="57" y="8"/>
                    <a:pt x="41" y="8"/>
                  </a:cubicBezTo>
                  <a:cubicBezTo>
                    <a:pt x="27" y="8"/>
                    <a:pt x="14" y="10"/>
                    <a:pt x="2" y="13"/>
                  </a:cubicBezTo>
                  <a:cubicBezTo>
                    <a:pt x="0" y="5"/>
                    <a:pt x="0" y="5"/>
                    <a:pt x="0" y="5"/>
                  </a:cubicBezTo>
                  <a:cubicBezTo>
                    <a:pt x="12" y="2"/>
                    <a:pt x="26" y="0"/>
                    <a:pt x="41" y="0"/>
                  </a:cubicBezTo>
                  <a:cubicBezTo>
                    <a:pt x="58" y="0"/>
                    <a:pt x="74" y="2"/>
                    <a:pt x="87" y="6"/>
                  </a:cubicBezTo>
                  <a:lnTo>
                    <a:pt x="8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86">
              <a:extLst>
                <a:ext uri="{FF2B5EF4-FFF2-40B4-BE49-F238E27FC236}">
                  <a16:creationId xmlns:a16="http://schemas.microsoft.com/office/drawing/2014/main" id="{31F62AD6-A533-45FF-9B9B-C3D8841245C0}"/>
                </a:ext>
              </a:extLst>
            </p:cNvPr>
            <p:cNvSpPr>
              <a:spLocks/>
            </p:cNvSpPr>
            <p:nvPr/>
          </p:nvSpPr>
          <p:spPr bwMode="auto">
            <a:xfrm>
              <a:off x="8174039" y="1746250"/>
              <a:ext cx="258763" cy="84138"/>
            </a:xfrm>
            <a:custGeom>
              <a:avLst/>
              <a:gdLst>
                <a:gd name="T0" fmla="*/ 76 w 152"/>
                <a:gd name="T1" fmla="*/ 49 h 49"/>
                <a:gd name="T2" fmla="*/ 0 w 152"/>
                <a:gd name="T3" fmla="*/ 17 h 49"/>
                <a:gd name="T4" fmla="*/ 11 w 152"/>
                <a:gd name="T5" fmla="*/ 0 h 49"/>
                <a:gd name="T6" fmla="*/ 16 w 152"/>
                <a:gd name="T7" fmla="*/ 6 h 49"/>
                <a:gd name="T8" fmla="*/ 8 w 152"/>
                <a:gd name="T9" fmla="*/ 17 h 49"/>
                <a:gd name="T10" fmla="*/ 76 w 152"/>
                <a:gd name="T11" fmla="*/ 41 h 49"/>
                <a:gd name="T12" fmla="*/ 144 w 152"/>
                <a:gd name="T13" fmla="*/ 17 h 49"/>
                <a:gd name="T14" fmla="*/ 138 w 152"/>
                <a:gd name="T15" fmla="*/ 8 h 49"/>
                <a:gd name="T16" fmla="*/ 143 w 152"/>
                <a:gd name="T17" fmla="*/ 1 h 49"/>
                <a:gd name="T18" fmla="*/ 152 w 152"/>
                <a:gd name="T19" fmla="*/ 17 h 49"/>
                <a:gd name="T20" fmla="*/ 76 w 152"/>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49">
                  <a:moveTo>
                    <a:pt x="76" y="49"/>
                  </a:moveTo>
                  <a:cubicBezTo>
                    <a:pt x="33" y="49"/>
                    <a:pt x="0" y="35"/>
                    <a:pt x="0" y="17"/>
                  </a:cubicBezTo>
                  <a:cubicBezTo>
                    <a:pt x="0" y="13"/>
                    <a:pt x="2" y="6"/>
                    <a:pt x="11" y="0"/>
                  </a:cubicBezTo>
                  <a:cubicBezTo>
                    <a:pt x="16" y="6"/>
                    <a:pt x="16" y="6"/>
                    <a:pt x="16" y="6"/>
                  </a:cubicBezTo>
                  <a:cubicBezTo>
                    <a:pt x="12" y="9"/>
                    <a:pt x="8" y="13"/>
                    <a:pt x="8" y="17"/>
                  </a:cubicBezTo>
                  <a:cubicBezTo>
                    <a:pt x="8" y="28"/>
                    <a:pt x="36" y="41"/>
                    <a:pt x="76" y="41"/>
                  </a:cubicBezTo>
                  <a:cubicBezTo>
                    <a:pt x="116" y="41"/>
                    <a:pt x="144" y="28"/>
                    <a:pt x="144" y="17"/>
                  </a:cubicBezTo>
                  <a:cubicBezTo>
                    <a:pt x="144" y="13"/>
                    <a:pt x="141" y="10"/>
                    <a:pt x="138" y="8"/>
                  </a:cubicBezTo>
                  <a:cubicBezTo>
                    <a:pt x="143" y="1"/>
                    <a:pt x="143" y="1"/>
                    <a:pt x="143" y="1"/>
                  </a:cubicBezTo>
                  <a:cubicBezTo>
                    <a:pt x="150" y="7"/>
                    <a:pt x="152" y="13"/>
                    <a:pt x="152" y="17"/>
                  </a:cubicBezTo>
                  <a:cubicBezTo>
                    <a:pt x="152" y="35"/>
                    <a:pt x="119" y="49"/>
                    <a:pt x="7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EA7ABB3D-A124-4AC4-8275-CF07F3516A16}"/>
                </a:ext>
              </a:extLst>
            </p:cNvPr>
            <p:cNvSpPr>
              <a:spLocks/>
            </p:cNvSpPr>
            <p:nvPr/>
          </p:nvSpPr>
          <p:spPr bwMode="auto">
            <a:xfrm>
              <a:off x="8237539" y="1778000"/>
              <a:ext cx="50800" cy="50800"/>
            </a:xfrm>
            <a:custGeom>
              <a:avLst/>
              <a:gdLst>
                <a:gd name="T0" fmla="*/ 26 w 32"/>
                <a:gd name="T1" fmla="*/ 32 h 32"/>
                <a:gd name="T2" fmla="*/ 0 w 32"/>
                <a:gd name="T3" fmla="*/ 6 h 32"/>
                <a:gd name="T4" fmla="*/ 6 w 32"/>
                <a:gd name="T5" fmla="*/ 0 h 32"/>
                <a:gd name="T6" fmla="*/ 32 w 32"/>
                <a:gd name="T7" fmla="*/ 25 h 32"/>
                <a:gd name="T8" fmla="*/ 26 w 32"/>
                <a:gd name="T9" fmla="*/ 32 h 32"/>
              </a:gdLst>
              <a:ahLst/>
              <a:cxnLst>
                <a:cxn ang="0">
                  <a:pos x="T0" y="T1"/>
                </a:cxn>
                <a:cxn ang="0">
                  <a:pos x="T2" y="T3"/>
                </a:cxn>
                <a:cxn ang="0">
                  <a:pos x="T4" y="T5"/>
                </a:cxn>
                <a:cxn ang="0">
                  <a:pos x="T6" y="T7"/>
                </a:cxn>
                <a:cxn ang="0">
                  <a:pos x="T8" y="T9"/>
                </a:cxn>
              </a:cxnLst>
              <a:rect l="0" t="0" r="r" b="b"/>
              <a:pathLst>
                <a:path w="32" h="32">
                  <a:moveTo>
                    <a:pt x="26" y="32"/>
                  </a:moveTo>
                  <a:lnTo>
                    <a:pt x="0" y="6"/>
                  </a:lnTo>
                  <a:lnTo>
                    <a:pt x="6" y="0"/>
                  </a:lnTo>
                  <a:lnTo>
                    <a:pt x="32" y="25"/>
                  </a:lnTo>
                  <a:lnTo>
                    <a:pt x="2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8">
              <a:extLst>
                <a:ext uri="{FF2B5EF4-FFF2-40B4-BE49-F238E27FC236}">
                  <a16:creationId xmlns:a16="http://schemas.microsoft.com/office/drawing/2014/main" id="{BB10EA8A-7A7A-4A44-BE02-A4667D615011}"/>
                </a:ext>
              </a:extLst>
            </p:cNvPr>
            <p:cNvSpPr>
              <a:spLocks/>
            </p:cNvSpPr>
            <p:nvPr/>
          </p:nvSpPr>
          <p:spPr bwMode="auto">
            <a:xfrm>
              <a:off x="8258176" y="1757363"/>
              <a:ext cx="71438" cy="71438"/>
            </a:xfrm>
            <a:custGeom>
              <a:avLst/>
              <a:gdLst>
                <a:gd name="T0" fmla="*/ 38 w 45"/>
                <a:gd name="T1" fmla="*/ 45 h 45"/>
                <a:gd name="T2" fmla="*/ 0 w 45"/>
                <a:gd name="T3" fmla="*/ 6 h 45"/>
                <a:gd name="T4" fmla="*/ 6 w 45"/>
                <a:gd name="T5" fmla="*/ 0 h 45"/>
                <a:gd name="T6" fmla="*/ 45 w 45"/>
                <a:gd name="T7" fmla="*/ 38 h 45"/>
                <a:gd name="T8" fmla="*/ 38 w 45"/>
                <a:gd name="T9" fmla="*/ 45 h 45"/>
              </a:gdLst>
              <a:ahLst/>
              <a:cxnLst>
                <a:cxn ang="0">
                  <a:pos x="T0" y="T1"/>
                </a:cxn>
                <a:cxn ang="0">
                  <a:pos x="T2" y="T3"/>
                </a:cxn>
                <a:cxn ang="0">
                  <a:pos x="T4" y="T5"/>
                </a:cxn>
                <a:cxn ang="0">
                  <a:pos x="T6" y="T7"/>
                </a:cxn>
                <a:cxn ang="0">
                  <a:pos x="T8" y="T9"/>
                </a:cxn>
              </a:cxnLst>
              <a:rect l="0" t="0" r="r" b="b"/>
              <a:pathLst>
                <a:path w="45" h="45">
                  <a:moveTo>
                    <a:pt x="38" y="45"/>
                  </a:moveTo>
                  <a:lnTo>
                    <a:pt x="0" y="6"/>
                  </a:lnTo>
                  <a:lnTo>
                    <a:pt x="6" y="0"/>
                  </a:lnTo>
                  <a:lnTo>
                    <a:pt x="45" y="38"/>
                  </a:lnTo>
                  <a:lnTo>
                    <a:pt x="3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8" name="Freeform 13"/>
          <p:cNvSpPr>
            <a:spLocks/>
          </p:cNvSpPr>
          <p:nvPr/>
        </p:nvSpPr>
        <p:spPr bwMode="auto">
          <a:xfrm>
            <a:off x="9265154" y="3230945"/>
            <a:ext cx="2551400" cy="2547664"/>
          </a:xfrm>
          <a:custGeom>
            <a:avLst/>
            <a:gdLst>
              <a:gd name="T0" fmla="*/ 1151 w 1366"/>
              <a:gd name="T1" fmla="*/ 194 h 1364"/>
              <a:gd name="T2" fmla="*/ 910 w 1366"/>
              <a:gd name="T3" fmla="*/ 225 h 1364"/>
              <a:gd name="T4" fmla="*/ 683 w 1366"/>
              <a:gd name="T5" fmla="*/ 0 h 1364"/>
              <a:gd name="T6" fmla="*/ 0 w 1366"/>
              <a:gd name="T7" fmla="*/ 681 h 1364"/>
              <a:gd name="T8" fmla="*/ 683 w 1366"/>
              <a:gd name="T9" fmla="*/ 1364 h 1364"/>
              <a:gd name="T10" fmla="*/ 1366 w 1366"/>
              <a:gd name="T11" fmla="*/ 681 h 1364"/>
              <a:gd name="T12" fmla="*/ 1118 w 1366"/>
              <a:gd name="T13" fmla="*/ 435 h 1364"/>
              <a:gd name="T14" fmla="*/ 1151 w 1366"/>
              <a:gd name="T15" fmla="*/ 194 h 1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6" h="1364">
                <a:moveTo>
                  <a:pt x="1151" y="194"/>
                </a:moveTo>
                <a:lnTo>
                  <a:pt x="910" y="225"/>
                </a:lnTo>
                <a:lnTo>
                  <a:pt x="683" y="0"/>
                </a:lnTo>
                <a:lnTo>
                  <a:pt x="0" y="681"/>
                </a:lnTo>
                <a:lnTo>
                  <a:pt x="683" y="1364"/>
                </a:lnTo>
                <a:lnTo>
                  <a:pt x="1366" y="681"/>
                </a:lnTo>
                <a:lnTo>
                  <a:pt x="1118" y="435"/>
                </a:lnTo>
                <a:lnTo>
                  <a:pt x="1151" y="19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9540038" y="3933808"/>
            <a:ext cx="1957840" cy="523220"/>
          </a:xfrm>
          <a:prstGeom prst="rect">
            <a:avLst/>
          </a:prstGeom>
          <a:noFill/>
        </p:spPr>
        <p:txBody>
          <a:bodyPr wrap="square" rtlCol="0">
            <a:spAutoFit/>
          </a:bodyPr>
          <a:lstStyle/>
          <a:p>
            <a:pPr algn="ctr"/>
            <a:r>
              <a:rPr lang="en-US" sz="1400" b="1" dirty="0" smtClean="0">
                <a:solidFill>
                  <a:schemeClr val="bg1"/>
                </a:solidFill>
                <a:latin typeface="Baskerville" charset="0"/>
                <a:ea typeface="Baskerville" charset="0"/>
                <a:cs typeface="Baskerville" charset="0"/>
              </a:rPr>
              <a:t>PACE Recovery Resource Center</a:t>
            </a:r>
            <a:endParaRPr lang="en-US" sz="1400" b="1" dirty="0">
              <a:solidFill>
                <a:schemeClr val="bg1"/>
              </a:solidFill>
              <a:latin typeface="Baskerville" charset="0"/>
              <a:ea typeface="Baskerville" charset="0"/>
              <a:cs typeface="Baskerville" charset="0"/>
            </a:endParaRPr>
          </a:p>
        </p:txBody>
      </p:sp>
    </p:spTree>
    <p:extLst>
      <p:ext uri="{BB962C8B-B14F-4D97-AF65-F5344CB8AC3E}">
        <p14:creationId xmlns:p14="http://schemas.microsoft.com/office/powerpoint/2010/main" val="791680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anim calcmode="lin" valueType="num">
                                      <p:cBhvr>
                                        <p:cTn id="39" dur="500" fill="hold"/>
                                        <p:tgtEl>
                                          <p:spTgt spid="83"/>
                                        </p:tgtEl>
                                        <p:attrNameLst>
                                          <p:attrName>ppt_w</p:attrName>
                                        </p:attrNameLst>
                                      </p:cBhvr>
                                      <p:tavLst>
                                        <p:tav tm="0">
                                          <p:val>
                                            <p:fltVal val="0"/>
                                          </p:val>
                                        </p:tav>
                                        <p:tav tm="100000">
                                          <p:val>
                                            <p:strVal val="#ppt_w"/>
                                          </p:val>
                                        </p:tav>
                                      </p:tavLst>
                                    </p:anim>
                                    <p:anim calcmode="lin" valueType="num">
                                      <p:cBhvr>
                                        <p:cTn id="40" dur="500" fill="hold"/>
                                        <p:tgtEl>
                                          <p:spTgt spid="83"/>
                                        </p:tgtEl>
                                        <p:attrNameLst>
                                          <p:attrName>ppt_h</p:attrName>
                                        </p:attrNameLst>
                                      </p:cBhvr>
                                      <p:tavLst>
                                        <p:tav tm="0">
                                          <p:val>
                                            <p:fltVal val="0"/>
                                          </p:val>
                                        </p:tav>
                                        <p:tav tm="100000">
                                          <p:val>
                                            <p:strVal val="#ppt_h"/>
                                          </p:val>
                                        </p:tav>
                                      </p:tavLst>
                                    </p:anim>
                                    <p:animEffect transition="in" filter="fade">
                                      <p:cBhvr>
                                        <p:cTn id="41" dur="500"/>
                                        <p:tgtEl>
                                          <p:spTgt spid="83"/>
                                        </p:tgtEl>
                                      </p:cBhvr>
                                    </p:animEffect>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91"/>
                                        </p:tgtEl>
                                        <p:attrNameLst>
                                          <p:attrName>style.visibility</p:attrName>
                                        </p:attrNameLst>
                                      </p:cBhvr>
                                      <p:to>
                                        <p:strVal val="visible"/>
                                      </p:to>
                                    </p:set>
                                    <p:anim calcmode="lin" valueType="num">
                                      <p:cBhvr>
                                        <p:cTn id="56" dur="500" fill="hold"/>
                                        <p:tgtEl>
                                          <p:spTgt spid="91"/>
                                        </p:tgtEl>
                                        <p:attrNameLst>
                                          <p:attrName>ppt_w</p:attrName>
                                        </p:attrNameLst>
                                      </p:cBhvr>
                                      <p:tavLst>
                                        <p:tav tm="0">
                                          <p:val>
                                            <p:fltVal val="0"/>
                                          </p:val>
                                        </p:tav>
                                        <p:tav tm="100000">
                                          <p:val>
                                            <p:strVal val="#ppt_w"/>
                                          </p:val>
                                        </p:tav>
                                      </p:tavLst>
                                    </p:anim>
                                    <p:anim calcmode="lin" valueType="num">
                                      <p:cBhvr>
                                        <p:cTn id="57" dur="500" fill="hold"/>
                                        <p:tgtEl>
                                          <p:spTgt spid="91"/>
                                        </p:tgtEl>
                                        <p:attrNameLst>
                                          <p:attrName>ppt_h</p:attrName>
                                        </p:attrNameLst>
                                      </p:cBhvr>
                                      <p:tavLst>
                                        <p:tav tm="0">
                                          <p:val>
                                            <p:fltVal val="0"/>
                                          </p:val>
                                        </p:tav>
                                        <p:tav tm="100000">
                                          <p:val>
                                            <p:strVal val="#ppt_h"/>
                                          </p:val>
                                        </p:tav>
                                      </p:tavLst>
                                    </p:anim>
                                    <p:animEffect transition="in" filter="fade">
                                      <p:cBhvr>
                                        <p:cTn id="58" dur="500"/>
                                        <p:tgtEl>
                                          <p:spTgt spid="91"/>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fltVal val="0"/>
                                          </p:val>
                                        </p:tav>
                                        <p:tav tm="100000">
                                          <p:val>
                                            <p:strVal val="#ppt_w"/>
                                          </p:val>
                                        </p:tav>
                                      </p:tavLst>
                                    </p:anim>
                                    <p:anim calcmode="lin" valueType="num">
                                      <p:cBhvr>
                                        <p:cTn id="67" dur="500" fill="hold"/>
                                        <p:tgtEl>
                                          <p:spTgt spid="45"/>
                                        </p:tgtEl>
                                        <p:attrNameLst>
                                          <p:attrName>ppt_h</p:attrName>
                                        </p:attrNameLst>
                                      </p:cBhvr>
                                      <p:tavLst>
                                        <p:tav tm="0">
                                          <p:val>
                                            <p:fltVal val="0"/>
                                          </p:val>
                                        </p:tav>
                                        <p:tav tm="100000">
                                          <p:val>
                                            <p:strVal val="#ppt_h"/>
                                          </p:val>
                                        </p:tav>
                                      </p:tavLst>
                                    </p:anim>
                                    <p:animEffect transition="in" filter="fade">
                                      <p:cBhvr>
                                        <p:cTn id="68" dur="500"/>
                                        <p:tgtEl>
                                          <p:spTgt spid="45"/>
                                        </p:tgtEl>
                                      </p:cBhvr>
                                    </p:animEffect>
                                  </p:childTnLst>
                                </p:cTn>
                              </p:par>
                            </p:childTnLst>
                          </p:cTn>
                        </p:par>
                        <p:par>
                          <p:cTn id="69" fill="hold">
                            <p:stCondLst>
                              <p:cond delay="3000"/>
                            </p:stCondLst>
                            <p:childTnLst>
                              <p:par>
                                <p:cTn id="70" presetID="42"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strVal val="#ppt_x"/>
                                          </p:val>
                                        </p:tav>
                                        <p:tav tm="100000">
                                          <p:val>
                                            <p:strVal val="#ppt_x"/>
                                          </p:val>
                                        </p:tav>
                                      </p:tavLst>
                                    </p:anim>
                                    <p:anim calcmode="lin" valueType="num">
                                      <p:cBhvr>
                                        <p:cTn id="74" dur="500" fill="hold"/>
                                        <p:tgtEl>
                                          <p:spTgt spid="13"/>
                                        </p:tgtEl>
                                        <p:attrNameLst>
                                          <p:attrName>ppt_y</p:attrName>
                                        </p:attrNameLst>
                                      </p:cBhvr>
                                      <p:tavLst>
                                        <p:tav tm="0">
                                          <p:val>
                                            <p:strVal val="#ppt_y+.1"/>
                                          </p:val>
                                        </p:tav>
                                        <p:tav tm="100000">
                                          <p:val>
                                            <p:strVal val="#ppt_y"/>
                                          </p:val>
                                        </p:tav>
                                      </p:tavLst>
                                    </p:anim>
                                  </p:childTnLst>
                                </p:cTn>
                              </p:par>
                            </p:childTnLst>
                          </p:cTn>
                        </p:par>
                        <p:par>
                          <p:cTn id="75" fill="hold">
                            <p:stCondLst>
                              <p:cond delay="3500"/>
                            </p:stCondLst>
                            <p:childTnLst>
                              <p:par>
                                <p:cTn id="76" presetID="53" presetClass="entr" presetSubtype="16" fill="hold" grpId="0" nodeType="after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p:cTn id="78" dur="500" fill="hold"/>
                                        <p:tgtEl>
                                          <p:spTgt spid="53"/>
                                        </p:tgtEl>
                                        <p:attrNameLst>
                                          <p:attrName>ppt_w</p:attrName>
                                        </p:attrNameLst>
                                      </p:cBhvr>
                                      <p:tavLst>
                                        <p:tav tm="0">
                                          <p:val>
                                            <p:fltVal val="0"/>
                                          </p:val>
                                        </p:tav>
                                        <p:tav tm="100000">
                                          <p:val>
                                            <p:strVal val="#ppt_w"/>
                                          </p:val>
                                        </p:tav>
                                      </p:tavLst>
                                    </p:anim>
                                    <p:anim calcmode="lin" valueType="num">
                                      <p:cBhvr>
                                        <p:cTn id="79" dur="500" fill="hold"/>
                                        <p:tgtEl>
                                          <p:spTgt spid="53"/>
                                        </p:tgtEl>
                                        <p:attrNameLst>
                                          <p:attrName>ppt_h</p:attrName>
                                        </p:attrNameLst>
                                      </p:cBhvr>
                                      <p:tavLst>
                                        <p:tav tm="0">
                                          <p:val>
                                            <p:fltVal val="0"/>
                                          </p:val>
                                        </p:tav>
                                        <p:tav tm="100000">
                                          <p:val>
                                            <p:strVal val="#ppt_h"/>
                                          </p:val>
                                        </p:tav>
                                      </p:tavLst>
                                    </p:anim>
                                    <p:animEffect transition="in" filter="fade">
                                      <p:cBhvr>
                                        <p:cTn id="80" dur="500"/>
                                        <p:tgtEl>
                                          <p:spTgt spid="53"/>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p:cTn id="83" dur="500" fill="hold"/>
                                        <p:tgtEl>
                                          <p:spTgt spid="54"/>
                                        </p:tgtEl>
                                        <p:attrNameLst>
                                          <p:attrName>ppt_w</p:attrName>
                                        </p:attrNameLst>
                                      </p:cBhvr>
                                      <p:tavLst>
                                        <p:tav tm="0">
                                          <p:val>
                                            <p:fltVal val="0"/>
                                          </p:val>
                                        </p:tav>
                                        <p:tav tm="100000">
                                          <p:val>
                                            <p:strVal val="#ppt_w"/>
                                          </p:val>
                                        </p:tav>
                                      </p:tavLst>
                                    </p:anim>
                                    <p:anim calcmode="lin" valueType="num">
                                      <p:cBhvr>
                                        <p:cTn id="84" dur="500" fill="hold"/>
                                        <p:tgtEl>
                                          <p:spTgt spid="54"/>
                                        </p:tgtEl>
                                        <p:attrNameLst>
                                          <p:attrName>ppt_h</p:attrName>
                                        </p:attrNameLst>
                                      </p:cBhvr>
                                      <p:tavLst>
                                        <p:tav tm="0">
                                          <p:val>
                                            <p:fltVal val="0"/>
                                          </p:val>
                                        </p:tav>
                                        <p:tav tm="100000">
                                          <p:val>
                                            <p:strVal val="#ppt_h"/>
                                          </p:val>
                                        </p:tav>
                                      </p:tavLst>
                                    </p:anim>
                                    <p:animEffect transition="in" filter="fade">
                                      <p:cBhvr>
                                        <p:cTn id="85" dur="500"/>
                                        <p:tgtEl>
                                          <p:spTgt spid="54"/>
                                        </p:tgtEl>
                                      </p:cBhvr>
                                    </p:animEffect>
                                  </p:childTnLst>
                                </p:cTn>
                              </p:par>
                              <p:par>
                                <p:cTn id="86" presetID="53" presetClass="entr" presetSubtype="16" fill="hold" nodeType="with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p:cTn id="88" dur="500" fill="hold"/>
                                        <p:tgtEl>
                                          <p:spTgt spid="3"/>
                                        </p:tgtEl>
                                        <p:attrNameLst>
                                          <p:attrName>ppt_w</p:attrName>
                                        </p:attrNameLst>
                                      </p:cBhvr>
                                      <p:tavLst>
                                        <p:tav tm="0">
                                          <p:val>
                                            <p:fltVal val="0"/>
                                          </p:val>
                                        </p:tav>
                                        <p:tav tm="100000">
                                          <p:val>
                                            <p:strVal val="#ppt_w"/>
                                          </p:val>
                                        </p:tav>
                                      </p:tavLst>
                                    </p:anim>
                                    <p:anim calcmode="lin" valueType="num">
                                      <p:cBhvr>
                                        <p:cTn id="89" dur="500" fill="hold"/>
                                        <p:tgtEl>
                                          <p:spTgt spid="3"/>
                                        </p:tgtEl>
                                        <p:attrNameLst>
                                          <p:attrName>ppt_h</p:attrName>
                                        </p:attrNameLst>
                                      </p:cBhvr>
                                      <p:tavLst>
                                        <p:tav tm="0">
                                          <p:val>
                                            <p:fltVal val="0"/>
                                          </p:val>
                                        </p:tav>
                                        <p:tav tm="100000">
                                          <p:val>
                                            <p:strVal val="#ppt_h"/>
                                          </p:val>
                                        </p:tav>
                                      </p:tavLst>
                                    </p:anim>
                                    <p:animEffect transition="in" filter="fade">
                                      <p:cBhvr>
                                        <p:cTn id="90" dur="500"/>
                                        <p:tgtEl>
                                          <p:spTgt spid="3"/>
                                        </p:tgtEl>
                                      </p:cBhvr>
                                    </p:animEffect>
                                  </p:childTnLst>
                                </p:cTn>
                              </p:par>
                            </p:childTnLst>
                          </p:cTn>
                        </p:par>
                        <p:par>
                          <p:cTn id="91" fill="hold">
                            <p:stCondLst>
                              <p:cond delay="4000"/>
                            </p:stCondLst>
                            <p:childTnLst>
                              <p:par>
                                <p:cTn id="92" presetID="47" presetClass="entr" presetSubtype="0"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anim calcmode="lin" valueType="num">
                                      <p:cBhvr>
                                        <p:cTn id="95" dur="500" fill="hold"/>
                                        <p:tgtEl>
                                          <p:spTgt spid="10"/>
                                        </p:tgtEl>
                                        <p:attrNameLst>
                                          <p:attrName>ppt_x</p:attrName>
                                        </p:attrNameLst>
                                      </p:cBhvr>
                                      <p:tavLst>
                                        <p:tav tm="0">
                                          <p:val>
                                            <p:strVal val="#ppt_x"/>
                                          </p:val>
                                        </p:tav>
                                        <p:tav tm="100000">
                                          <p:val>
                                            <p:strVal val="#ppt_x"/>
                                          </p:val>
                                        </p:tav>
                                      </p:tavLst>
                                    </p:anim>
                                    <p:anim calcmode="lin" valueType="num">
                                      <p:cBhvr>
                                        <p:cTn id="96" dur="500" fill="hold"/>
                                        <p:tgtEl>
                                          <p:spTgt spid="10"/>
                                        </p:tgtEl>
                                        <p:attrNameLst>
                                          <p:attrName>ppt_y</p:attrName>
                                        </p:attrNameLst>
                                      </p:cBhvr>
                                      <p:tavLst>
                                        <p:tav tm="0">
                                          <p:val>
                                            <p:strVal val="#ppt_y-.1"/>
                                          </p:val>
                                        </p:tav>
                                        <p:tav tm="100000">
                                          <p:val>
                                            <p:strVal val="#ppt_y"/>
                                          </p:val>
                                        </p:tav>
                                      </p:tavLst>
                                    </p:anim>
                                  </p:childTnLst>
                                </p:cTn>
                              </p:par>
                            </p:childTnLst>
                          </p:cTn>
                        </p:par>
                        <p:par>
                          <p:cTn id="97" fill="hold">
                            <p:stCondLst>
                              <p:cond delay="4500"/>
                            </p:stCondLst>
                            <p:childTnLst>
                              <p:par>
                                <p:cTn id="98" presetID="53" presetClass="entr" presetSubtype="16" fill="hold" grpId="0" nodeType="afterEffect">
                                  <p:stCondLst>
                                    <p:cond delay="0"/>
                                  </p:stCondLst>
                                  <p:childTnLst>
                                    <p:set>
                                      <p:cBhvr>
                                        <p:cTn id="99" dur="1" fill="hold">
                                          <p:stCondLst>
                                            <p:cond delay="0"/>
                                          </p:stCondLst>
                                        </p:cTn>
                                        <p:tgtEl>
                                          <p:spTgt spid="46"/>
                                        </p:tgtEl>
                                        <p:attrNameLst>
                                          <p:attrName>style.visibility</p:attrName>
                                        </p:attrNameLst>
                                      </p:cBhvr>
                                      <p:to>
                                        <p:strVal val="visible"/>
                                      </p:to>
                                    </p:set>
                                    <p:anim calcmode="lin" valueType="num">
                                      <p:cBhvr>
                                        <p:cTn id="100" dur="500" fill="hold"/>
                                        <p:tgtEl>
                                          <p:spTgt spid="46"/>
                                        </p:tgtEl>
                                        <p:attrNameLst>
                                          <p:attrName>ppt_w</p:attrName>
                                        </p:attrNameLst>
                                      </p:cBhvr>
                                      <p:tavLst>
                                        <p:tav tm="0">
                                          <p:val>
                                            <p:fltVal val="0"/>
                                          </p:val>
                                        </p:tav>
                                        <p:tav tm="100000">
                                          <p:val>
                                            <p:strVal val="#ppt_w"/>
                                          </p:val>
                                        </p:tav>
                                      </p:tavLst>
                                    </p:anim>
                                    <p:anim calcmode="lin" valueType="num">
                                      <p:cBhvr>
                                        <p:cTn id="101" dur="500" fill="hold"/>
                                        <p:tgtEl>
                                          <p:spTgt spid="46"/>
                                        </p:tgtEl>
                                        <p:attrNameLst>
                                          <p:attrName>ppt_h</p:attrName>
                                        </p:attrNameLst>
                                      </p:cBhvr>
                                      <p:tavLst>
                                        <p:tav tm="0">
                                          <p:val>
                                            <p:fltVal val="0"/>
                                          </p:val>
                                        </p:tav>
                                        <p:tav tm="100000">
                                          <p:val>
                                            <p:strVal val="#ppt_h"/>
                                          </p:val>
                                        </p:tav>
                                      </p:tavLst>
                                    </p:anim>
                                    <p:animEffect transition="in" filter="fade">
                                      <p:cBhvr>
                                        <p:cTn id="102" dur="500"/>
                                        <p:tgtEl>
                                          <p:spTgt spid="46"/>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 calcmode="lin" valueType="num">
                                      <p:cBhvr>
                                        <p:cTn id="105" dur="500" fill="hold"/>
                                        <p:tgtEl>
                                          <p:spTgt spid="47"/>
                                        </p:tgtEl>
                                        <p:attrNameLst>
                                          <p:attrName>ppt_w</p:attrName>
                                        </p:attrNameLst>
                                      </p:cBhvr>
                                      <p:tavLst>
                                        <p:tav tm="0">
                                          <p:val>
                                            <p:fltVal val="0"/>
                                          </p:val>
                                        </p:tav>
                                        <p:tav tm="100000">
                                          <p:val>
                                            <p:strVal val="#ppt_w"/>
                                          </p:val>
                                        </p:tav>
                                      </p:tavLst>
                                    </p:anim>
                                    <p:anim calcmode="lin" valueType="num">
                                      <p:cBhvr>
                                        <p:cTn id="106" dur="500" fill="hold"/>
                                        <p:tgtEl>
                                          <p:spTgt spid="47"/>
                                        </p:tgtEl>
                                        <p:attrNameLst>
                                          <p:attrName>ppt_h</p:attrName>
                                        </p:attrNameLst>
                                      </p:cBhvr>
                                      <p:tavLst>
                                        <p:tav tm="0">
                                          <p:val>
                                            <p:fltVal val="0"/>
                                          </p:val>
                                        </p:tav>
                                        <p:tav tm="100000">
                                          <p:val>
                                            <p:strVal val="#ppt_h"/>
                                          </p:val>
                                        </p:tav>
                                      </p:tavLst>
                                    </p:anim>
                                    <p:animEffect transition="in" filter="fade">
                                      <p:cBhvr>
                                        <p:cTn id="107" dur="500"/>
                                        <p:tgtEl>
                                          <p:spTgt spid="47"/>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05"/>
                                        </p:tgtEl>
                                        <p:attrNameLst>
                                          <p:attrName>style.visibility</p:attrName>
                                        </p:attrNameLst>
                                      </p:cBhvr>
                                      <p:to>
                                        <p:strVal val="visible"/>
                                      </p:to>
                                    </p:set>
                                    <p:anim calcmode="lin" valueType="num">
                                      <p:cBhvr>
                                        <p:cTn id="110" dur="500" fill="hold"/>
                                        <p:tgtEl>
                                          <p:spTgt spid="105"/>
                                        </p:tgtEl>
                                        <p:attrNameLst>
                                          <p:attrName>ppt_w</p:attrName>
                                        </p:attrNameLst>
                                      </p:cBhvr>
                                      <p:tavLst>
                                        <p:tav tm="0">
                                          <p:val>
                                            <p:fltVal val="0"/>
                                          </p:val>
                                        </p:tav>
                                        <p:tav tm="100000">
                                          <p:val>
                                            <p:strVal val="#ppt_w"/>
                                          </p:val>
                                        </p:tav>
                                      </p:tavLst>
                                    </p:anim>
                                    <p:anim calcmode="lin" valueType="num">
                                      <p:cBhvr>
                                        <p:cTn id="111" dur="500" fill="hold"/>
                                        <p:tgtEl>
                                          <p:spTgt spid="105"/>
                                        </p:tgtEl>
                                        <p:attrNameLst>
                                          <p:attrName>ppt_h</p:attrName>
                                        </p:attrNameLst>
                                      </p:cBhvr>
                                      <p:tavLst>
                                        <p:tav tm="0">
                                          <p:val>
                                            <p:fltVal val="0"/>
                                          </p:val>
                                        </p:tav>
                                        <p:tav tm="100000">
                                          <p:val>
                                            <p:strVal val="#ppt_h"/>
                                          </p:val>
                                        </p:tav>
                                      </p:tavLst>
                                    </p:anim>
                                    <p:animEffect transition="in" filter="fade">
                                      <p:cBhvr>
                                        <p:cTn id="112" dur="500"/>
                                        <p:tgtEl>
                                          <p:spTgt spid="105"/>
                                        </p:tgtEl>
                                      </p:cBhvr>
                                    </p:animEffect>
                                  </p:childTnLst>
                                </p:cTn>
                              </p:par>
                              <p:par>
                                <p:cTn id="113" presetID="53" presetClass="entr" presetSubtype="16" fill="hold"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p:cTn id="115" dur="500" fill="hold"/>
                                        <p:tgtEl>
                                          <p:spTgt spid="57"/>
                                        </p:tgtEl>
                                        <p:attrNameLst>
                                          <p:attrName>ppt_w</p:attrName>
                                        </p:attrNameLst>
                                      </p:cBhvr>
                                      <p:tavLst>
                                        <p:tav tm="0">
                                          <p:val>
                                            <p:fltVal val="0"/>
                                          </p:val>
                                        </p:tav>
                                        <p:tav tm="100000">
                                          <p:val>
                                            <p:strVal val="#ppt_w"/>
                                          </p:val>
                                        </p:tav>
                                      </p:tavLst>
                                    </p:anim>
                                    <p:anim calcmode="lin" valueType="num">
                                      <p:cBhvr>
                                        <p:cTn id="116" dur="500" fill="hold"/>
                                        <p:tgtEl>
                                          <p:spTgt spid="57"/>
                                        </p:tgtEl>
                                        <p:attrNameLst>
                                          <p:attrName>ppt_h</p:attrName>
                                        </p:attrNameLst>
                                      </p:cBhvr>
                                      <p:tavLst>
                                        <p:tav tm="0">
                                          <p:val>
                                            <p:fltVal val="0"/>
                                          </p:val>
                                        </p:tav>
                                        <p:tav tm="100000">
                                          <p:val>
                                            <p:strVal val="#ppt_h"/>
                                          </p:val>
                                        </p:tav>
                                      </p:tavLst>
                                    </p:anim>
                                    <p:animEffect transition="in" filter="fade">
                                      <p:cBhvr>
                                        <p:cTn id="117" dur="500"/>
                                        <p:tgtEl>
                                          <p:spTgt spid="57"/>
                                        </p:tgtEl>
                                      </p:cBhvr>
                                    </p:animEffect>
                                  </p:childTnLst>
                                </p:cTn>
                              </p:par>
                            </p:childTnLst>
                          </p:cTn>
                        </p:par>
                        <p:par>
                          <p:cTn id="118" fill="hold">
                            <p:stCondLst>
                              <p:cond delay="5000"/>
                            </p:stCondLst>
                            <p:childTnLst>
                              <p:par>
                                <p:cTn id="119" presetID="42" presetClass="entr" presetSubtype="0" fill="hold" grpId="0" nodeType="after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anim calcmode="lin" valueType="num">
                                      <p:cBhvr>
                                        <p:cTn id="122" dur="500" fill="hold"/>
                                        <p:tgtEl>
                                          <p:spTgt spid="7"/>
                                        </p:tgtEl>
                                        <p:attrNameLst>
                                          <p:attrName>ppt_x</p:attrName>
                                        </p:attrNameLst>
                                      </p:cBhvr>
                                      <p:tavLst>
                                        <p:tav tm="0">
                                          <p:val>
                                            <p:strVal val="#ppt_x"/>
                                          </p:val>
                                        </p:tav>
                                        <p:tav tm="100000">
                                          <p:val>
                                            <p:strVal val="#ppt_x"/>
                                          </p:val>
                                        </p:tav>
                                      </p:tavLst>
                                    </p:anim>
                                    <p:anim calcmode="lin" valueType="num">
                                      <p:cBhvr>
                                        <p:cTn id="123" dur="500" fill="hold"/>
                                        <p:tgtEl>
                                          <p:spTgt spid="7"/>
                                        </p:tgtEl>
                                        <p:attrNameLst>
                                          <p:attrName>ppt_y</p:attrName>
                                        </p:attrNameLst>
                                      </p:cBhvr>
                                      <p:tavLst>
                                        <p:tav tm="0">
                                          <p:val>
                                            <p:strVal val="#ppt_y+.1"/>
                                          </p:val>
                                        </p:tav>
                                        <p:tav tm="100000">
                                          <p:val>
                                            <p:strVal val="#ppt_y"/>
                                          </p:val>
                                        </p:tav>
                                      </p:tavLst>
                                    </p:anim>
                                  </p:childTnLst>
                                </p:cTn>
                              </p:par>
                            </p:childTnLst>
                          </p:cTn>
                        </p:par>
                        <p:par>
                          <p:cTn id="124" fill="hold">
                            <p:stCondLst>
                              <p:cond delay="5500"/>
                            </p:stCondLst>
                            <p:childTnLst>
                              <p:par>
                                <p:cTn id="125" presetID="53" presetClass="entr" presetSubtype="16" fill="hold" grpId="0" nodeType="afterEffect">
                                  <p:stCondLst>
                                    <p:cond delay="0"/>
                                  </p:stCondLst>
                                  <p:childTnLst>
                                    <p:set>
                                      <p:cBhvr>
                                        <p:cTn id="126" dur="1" fill="hold">
                                          <p:stCondLst>
                                            <p:cond delay="0"/>
                                          </p:stCondLst>
                                        </p:cTn>
                                        <p:tgtEl>
                                          <p:spTgt spid="55"/>
                                        </p:tgtEl>
                                        <p:attrNameLst>
                                          <p:attrName>style.visibility</p:attrName>
                                        </p:attrNameLst>
                                      </p:cBhvr>
                                      <p:to>
                                        <p:strVal val="visible"/>
                                      </p:to>
                                    </p:set>
                                    <p:anim calcmode="lin" valueType="num">
                                      <p:cBhvr>
                                        <p:cTn id="127" dur="500" fill="hold"/>
                                        <p:tgtEl>
                                          <p:spTgt spid="55"/>
                                        </p:tgtEl>
                                        <p:attrNameLst>
                                          <p:attrName>ppt_w</p:attrName>
                                        </p:attrNameLst>
                                      </p:cBhvr>
                                      <p:tavLst>
                                        <p:tav tm="0">
                                          <p:val>
                                            <p:fltVal val="0"/>
                                          </p:val>
                                        </p:tav>
                                        <p:tav tm="100000">
                                          <p:val>
                                            <p:strVal val="#ppt_w"/>
                                          </p:val>
                                        </p:tav>
                                      </p:tavLst>
                                    </p:anim>
                                    <p:anim calcmode="lin" valueType="num">
                                      <p:cBhvr>
                                        <p:cTn id="128" dur="500" fill="hold"/>
                                        <p:tgtEl>
                                          <p:spTgt spid="55"/>
                                        </p:tgtEl>
                                        <p:attrNameLst>
                                          <p:attrName>ppt_h</p:attrName>
                                        </p:attrNameLst>
                                      </p:cBhvr>
                                      <p:tavLst>
                                        <p:tav tm="0">
                                          <p:val>
                                            <p:fltVal val="0"/>
                                          </p:val>
                                        </p:tav>
                                        <p:tav tm="100000">
                                          <p:val>
                                            <p:strVal val="#ppt_h"/>
                                          </p:val>
                                        </p:tav>
                                      </p:tavLst>
                                    </p:anim>
                                    <p:animEffect transition="in" filter="fade">
                                      <p:cBhvr>
                                        <p:cTn id="129" dur="500"/>
                                        <p:tgtEl>
                                          <p:spTgt spid="5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08"/>
                                        </p:tgtEl>
                                        <p:attrNameLst>
                                          <p:attrName>style.visibility</p:attrName>
                                        </p:attrNameLst>
                                      </p:cBhvr>
                                      <p:to>
                                        <p:strVal val="visible"/>
                                      </p:to>
                                    </p:set>
                                    <p:anim calcmode="lin" valueType="num">
                                      <p:cBhvr>
                                        <p:cTn id="132" dur="500" fill="hold"/>
                                        <p:tgtEl>
                                          <p:spTgt spid="108"/>
                                        </p:tgtEl>
                                        <p:attrNameLst>
                                          <p:attrName>ppt_w</p:attrName>
                                        </p:attrNameLst>
                                      </p:cBhvr>
                                      <p:tavLst>
                                        <p:tav tm="0">
                                          <p:val>
                                            <p:fltVal val="0"/>
                                          </p:val>
                                        </p:tav>
                                        <p:tav tm="100000">
                                          <p:val>
                                            <p:strVal val="#ppt_w"/>
                                          </p:val>
                                        </p:tav>
                                      </p:tavLst>
                                    </p:anim>
                                    <p:anim calcmode="lin" valueType="num">
                                      <p:cBhvr>
                                        <p:cTn id="133" dur="500" fill="hold"/>
                                        <p:tgtEl>
                                          <p:spTgt spid="108"/>
                                        </p:tgtEl>
                                        <p:attrNameLst>
                                          <p:attrName>ppt_h</p:attrName>
                                        </p:attrNameLst>
                                      </p:cBhvr>
                                      <p:tavLst>
                                        <p:tav tm="0">
                                          <p:val>
                                            <p:fltVal val="0"/>
                                          </p:val>
                                        </p:tav>
                                        <p:tav tm="100000">
                                          <p:val>
                                            <p:strVal val="#ppt_h"/>
                                          </p:val>
                                        </p:tav>
                                      </p:tavLst>
                                    </p:anim>
                                    <p:animEffect transition="in" filter="fade">
                                      <p:cBhvr>
                                        <p:cTn id="134" dur="500"/>
                                        <p:tgtEl>
                                          <p:spTgt spid="108"/>
                                        </p:tgtEl>
                                      </p:cBhvr>
                                    </p:animEffect>
                                  </p:childTnLst>
                                </p:cTn>
                              </p:par>
                              <p:par>
                                <p:cTn id="135" presetID="53" presetClass="entr" presetSubtype="16" fill="hold" nodeType="withEffect">
                                  <p:stCondLst>
                                    <p:cond delay="0"/>
                                  </p:stCondLst>
                                  <p:childTnLst>
                                    <p:set>
                                      <p:cBhvr>
                                        <p:cTn id="136" dur="1" fill="hold">
                                          <p:stCondLst>
                                            <p:cond delay="0"/>
                                          </p:stCondLst>
                                        </p:cTn>
                                        <p:tgtEl>
                                          <p:spTgt spid="60"/>
                                        </p:tgtEl>
                                        <p:attrNameLst>
                                          <p:attrName>style.visibility</p:attrName>
                                        </p:attrNameLst>
                                      </p:cBhvr>
                                      <p:to>
                                        <p:strVal val="visible"/>
                                      </p:to>
                                    </p:set>
                                    <p:anim calcmode="lin" valueType="num">
                                      <p:cBhvr>
                                        <p:cTn id="137" dur="500" fill="hold"/>
                                        <p:tgtEl>
                                          <p:spTgt spid="60"/>
                                        </p:tgtEl>
                                        <p:attrNameLst>
                                          <p:attrName>ppt_w</p:attrName>
                                        </p:attrNameLst>
                                      </p:cBhvr>
                                      <p:tavLst>
                                        <p:tav tm="0">
                                          <p:val>
                                            <p:fltVal val="0"/>
                                          </p:val>
                                        </p:tav>
                                        <p:tav tm="100000">
                                          <p:val>
                                            <p:strVal val="#ppt_w"/>
                                          </p:val>
                                        </p:tav>
                                      </p:tavLst>
                                    </p:anim>
                                    <p:anim calcmode="lin" valueType="num">
                                      <p:cBhvr>
                                        <p:cTn id="138" dur="500" fill="hold"/>
                                        <p:tgtEl>
                                          <p:spTgt spid="60"/>
                                        </p:tgtEl>
                                        <p:attrNameLst>
                                          <p:attrName>ppt_h</p:attrName>
                                        </p:attrNameLst>
                                      </p:cBhvr>
                                      <p:tavLst>
                                        <p:tav tm="0">
                                          <p:val>
                                            <p:fltVal val="0"/>
                                          </p:val>
                                        </p:tav>
                                        <p:tav tm="100000">
                                          <p:val>
                                            <p:strVal val="#ppt_h"/>
                                          </p:val>
                                        </p:tav>
                                      </p:tavLst>
                                    </p:anim>
                                    <p:animEffect transition="in" filter="fade">
                                      <p:cBhvr>
                                        <p:cTn id="139" dur="500"/>
                                        <p:tgtEl>
                                          <p:spTgt spid="60"/>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 calcmode="lin" valueType="num">
                                      <p:cBhvr>
                                        <p:cTn id="142" dur="500" fill="hold"/>
                                        <p:tgtEl>
                                          <p:spTgt spid="56"/>
                                        </p:tgtEl>
                                        <p:attrNameLst>
                                          <p:attrName>ppt_w</p:attrName>
                                        </p:attrNameLst>
                                      </p:cBhvr>
                                      <p:tavLst>
                                        <p:tav tm="0">
                                          <p:val>
                                            <p:fltVal val="0"/>
                                          </p:val>
                                        </p:tav>
                                        <p:tav tm="100000">
                                          <p:val>
                                            <p:strVal val="#ppt_w"/>
                                          </p:val>
                                        </p:tav>
                                      </p:tavLst>
                                    </p:anim>
                                    <p:anim calcmode="lin" valueType="num">
                                      <p:cBhvr>
                                        <p:cTn id="143" dur="500" fill="hold"/>
                                        <p:tgtEl>
                                          <p:spTgt spid="56"/>
                                        </p:tgtEl>
                                        <p:attrNameLst>
                                          <p:attrName>ppt_h</p:attrName>
                                        </p:attrNameLst>
                                      </p:cBhvr>
                                      <p:tavLst>
                                        <p:tav tm="0">
                                          <p:val>
                                            <p:fltVal val="0"/>
                                          </p:val>
                                        </p:tav>
                                        <p:tav tm="100000">
                                          <p:val>
                                            <p:strVal val="#ppt_h"/>
                                          </p:val>
                                        </p:tav>
                                      </p:tavLst>
                                    </p:anim>
                                    <p:animEffect transition="in" filter="fade">
                                      <p:cBhvr>
                                        <p:cTn id="144" dur="500"/>
                                        <p:tgtEl>
                                          <p:spTgt spid="56"/>
                                        </p:tgtEl>
                                      </p:cBhvr>
                                    </p:animEffect>
                                  </p:childTnLst>
                                </p:cTn>
                              </p:par>
                            </p:childTnLst>
                          </p:cTn>
                        </p:par>
                        <p:par>
                          <p:cTn id="145" fill="hold">
                            <p:stCondLst>
                              <p:cond delay="6000"/>
                            </p:stCondLst>
                            <p:childTnLst>
                              <p:par>
                                <p:cTn id="146" presetID="47" presetClass="entr" presetSubtype="0" fill="hold" grpId="0" nodeType="afterEffect">
                                  <p:stCondLst>
                                    <p:cond delay="0"/>
                                  </p:stCondLst>
                                  <p:childTnLst>
                                    <p:set>
                                      <p:cBhvr>
                                        <p:cTn id="147" dur="1" fill="hold">
                                          <p:stCondLst>
                                            <p:cond delay="0"/>
                                          </p:stCondLst>
                                        </p:cTn>
                                        <p:tgtEl>
                                          <p:spTgt spid="39"/>
                                        </p:tgtEl>
                                        <p:attrNameLst>
                                          <p:attrName>style.visibility</p:attrName>
                                        </p:attrNameLst>
                                      </p:cBhvr>
                                      <p:to>
                                        <p:strVal val="visible"/>
                                      </p:to>
                                    </p:set>
                                    <p:animEffect transition="in" filter="fade">
                                      <p:cBhvr>
                                        <p:cTn id="148" dur="500"/>
                                        <p:tgtEl>
                                          <p:spTgt spid="39"/>
                                        </p:tgtEl>
                                      </p:cBhvr>
                                    </p:animEffect>
                                    <p:anim calcmode="lin" valueType="num">
                                      <p:cBhvr>
                                        <p:cTn id="149" dur="500" fill="hold"/>
                                        <p:tgtEl>
                                          <p:spTgt spid="39"/>
                                        </p:tgtEl>
                                        <p:attrNameLst>
                                          <p:attrName>ppt_x</p:attrName>
                                        </p:attrNameLst>
                                      </p:cBhvr>
                                      <p:tavLst>
                                        <p:tav tm="0">
                                          <p:val>
                                            <p:strVal val="#ppt_x"/>
                                          </p:val>
                                        </p:tav>
                                        <p:tav tm="100000">
                                          <p:val>
                                            <p:strVal val="#ppt_x"/>
                                          </p:val>
                                        </p:tav>
                                      </p:tavLst>
                                    </p:anim>
                                    <p:anim calcmode="lin" valueType="num">
                                      <p:cBhvr>
                                        <p:cTn id="150" dur="500" fill="hold"/>
                                        <p:tgtEl>
                                          <p:spTgt spid="39"/>
                                        </p:tgtEl>
                                        <p:attrNameLst>
                                          <p:attrName>ppt_y</p:attrName>
                                        </p:attrNameLst>
                                      </p:cBhvr>
                                      <p:tavLst>
                                        <p:tav tm="0">
                                          <p:val>
                                            <p:strVal val="#ppt_y-.1"/>
                                          </p:val>
                                        </p:tav>
                                        <p:tav tm="100000">
                                          <p:val>
                                            <p:strVal val="#ppt_y"/>
                                          </p:val>
                                        </p:tav>
                                      </p:tavLst>
                                    </p:anim>
                                  </p:childTnLst>
                                </p:cTn>
                              </p:par>
                            </p:childTnLst>
                          </p:cTn>
                        </p:par>
                        <p:par>
                          <p:cTn id="151" fill="hold">
                            <p:stCondLst>
                              <p:cond delay="6500"/>
                            </p:stCondLst>
                            <p:childTnLst>
                              <p:par>
                                <p:cTn id="152" presetID="53" presetClass="entr" presetSubtype="16" fill="hold" grpId="0" nodeType="afterEffect">
                                  <p:stCondLst>
                                    <p:cond delay="0"/>
                                  </p:stCondLst>
                                  <p:childTnLst>
                                    <p:set>
                                      <p:cBhvr>
                                        <p:cTn id="153" dur="1" fill="hold">
                                          <p:stCondLst>
                                            <p:cond delay="0"/>
                                          </p:stCondLst>
                                        </p:cTn>
                                        <p:tgtEl>
                                          <p:spTgt spid="51"/>
                                        </p:tgtEl>
                                        <p:attrNameLst>
                                          <p:attrName>style.visibility</p:attrName>
                                        </p:attrNameLst>
                                      </p:cBhvr>
                                      <p:to>
                                        <p:strVal val="visible"/>
                                      </p:to>
                                    </p:set>
                                    <p:anim calcmode="lin" valueType="num">
                                      <p:cBhvr>
                                        <p:cTn id="154" dur="500" fill="hold"/>
                                        <p:tgtEl>
                                          <p:spTgt spid="51"/>
                                        </p:tgtEl>
                                        <p:attrNameLst>
                                          <p:attrName>ppt_w</p:attrName>
                                        </p:attrNameLst>
                                      </p:cBhvr>
                                      <p:tavLst>
                                        <p:tav tm="0">
                                          <p:val>
                                            <p:fltVal val="0"/>
                                          </p:val>
                                        </p:tav>
                                        <p:tav tm="100000">
                                          <p:val>
                                            <p:strVal val="#ppt_w"/>
                                          </p:val>
                                        </p:tav>
                                      </p:tavLst>
                                    </p:anim>
                                    <p:anim calcmode="lin" valueType="num">
                                      <p:cBhvr>
                                        <p:cTn id="155" dur="500" fill="hold"/>
                                        <p:tgtEl>
                                          <p:spTgt spid="51"/>
                                        </p:tgtEl>
                                        <p:attrNameLst>
                                          <p:attrName>ppt_h</p:attrName>
                                        </p:attrNameLst>
                                      </p:cBhvr>
                                      <p:tavLst>
                                        <p:tav tm="0">
                                          <p:val>
                                            <p:fltVal val="0"/>
                                          </p:val>
                                        </p:tav>
                                        <p:tav tm="100000">
                                          <p:val>
                                            <p:strVal val="#ppt_h"/>
                                          </p:val>
                                        </p:tav>
                                      </p:tavLst>
                                    </p:anim>
                                    <p:animEffect transition="in" filter="fade">
                                      <p:cBhvr>
                                        <p:cTn id="156" dur="500"/>
                                        <p:tgtEl>
                                          <p:spTgt spid="51"/>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52"/>
                                        </p:tgtEl>
                                        <p:attrNameLst>
                                          <p:attrName>style.visibility</p:attrName>
                                        </p:attrNameLst>
                                      </p:cBhvr>
                                      <p:to>
                                        <p:strVal val="visible"/>
                                      </p:to>
                                    </p:set>
                                    <p:anim calcmode="lin" valueType="num">
                                      <p:cBhvr>
                                        <p:cTn id="159" dur="500" fill="hold"/>
                                        <p:tgtEl>
                                          <p:spTgt spid="52"/>
                                        </p:tgtEl>
                                        <p:attrNameLst>
                                          <p:attrName>ppt_w</p:attrName>
                                        </p:attrNameLst>
                                      </p:cBhvr>
                                      <p:tavLst>
                                        <p:tav tm="0">
                                          <p:val>
                                            <p:fltVal val="0"/>
                                          </p:val>
                                        </p:tav>
                                        <p:tav tm="100000">
                                          <p:val>
                                            <p:strVal val="#ppt_w"/>
                                          </p:val>
                                        </p:tav>
                                      </p:tavLst>
                                    </p:anim>
                                    <p:anim calcmode="lin" valueType="num">
                                      <p:cBhvr>
                                        <p:cTn id="160" dur="500" fill="hold"/>
                                        <p:tgtEl>
                                          <p:spTgt spid="52"/>
                                        </p:tgtEl>
                                        <p:attrNameLst>
                                          <p:attrName>ppt_h</p:attrName>
                                        </p:attrNameLst>
                                      </p:cBhvr>
                                      <p:tavLst>
                                        <p:tav tm="0">
                                          <p:val>
                                            <p:fltVal val="0"/>
                                          </p:val>
                                        </p:tav>
                                        <p:tav tm="100000">
                                          <p:val>
                                            <p:strVal val="#ppt_h"/>
                                          </p:val>
                                        </p:tav>
                                      </p:tavLst>
                                    </p:anim>
                                    <p:animEffect transition="in" filter="fade">
                                      <p:cBhvr>
                                        <p:cTn id="161" dur="500"/>
                                        <p:tgtEl>
                                          <p:spTgt spid="52"/>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106"/>
                                        </p:tgtEl>
                                        <p:attrNameLst>
                                          <p:attrName>style.visibility</p:attrName>
                                        </p:attrNameLst>
                                      </p:cBhvr>
                                      <p:to>
                                        <p:strVal val="visible"/>
                                      </p:to>
                                    </p:set>
                                    <p:anim calcmode="lin" valueType="num">
                                      <p:cBhvr>
                                        <p:cTn id="164" dur="500" fill="hold"/>
                                        <p:tgtEl>
                                          <p:spTgt spid="106"/>
                                        </p:tgtEl>
                                        <p:attrNameLst>
                                          <p:attrName>ppt_w</p:attrName>
                                        </p:attrNameLst>
                                      </p:cBhvr>
                                      <p:tavLst>
                                        <p:tav tm="0">
                                          <p:val>
                                            <p:fltVal val="0"/>
                                          </p:val>
                                        </p:tav>
                                        <p:tav tm="100000">
                                          <p:val>
                                            <p:strVal val="#ppt_w"/>
                                          </p:val>
                                        </p:tav>
                                      </p:tavLst>
                                    </p:anim>
                                    <p:anim calcmode="lin" valueType="num">
                                      <p:cBhvr>
                                        <p:cTn id="165" dur="500" fill="hold"/>
                                        <p:tgtEl>
                                          <p:spTgt spid="106"/>
                                        </p:tgtEl>
                                        <p:attrNameLst>
                                          <p:attrName>ppt_h</p:attrName>
                                        </p:attrNameLst>
                                      </p:cBhvr>
                                      <p:tavLst>
                                        <p:tav tm="0">
                                          <p:val>
                                            <p:fltVal val="0"/>
                                          </p:val>
                                        </p:tav>
                                        <p:tav tm="100000">
                                          <p:val>
                                            <p:strVal val="#ppt_h"/>
                                          </p:val>
                                        </p:tav>
                                      </p:tavLst>
                                    </p:anim>
                                    <p:animEffect transition="in" filter="fade">
                                      <p:cBhvr>
                                        <p:cTn id="166" dur="500"/>
                                        <p:tgtEl>
                                          <p:spTgt spid="106"/>
                                        </p:tgtEl>
                                      </p:cBhvr>
                                    </p:animEffect>
                                  </p:childTnLst>
                                </p:cTn>
                              </p:par>
                              <p:par>
                                <p:cTn id="167" presetID="53" presetClass="entr" presetSubtype="16" fill="hold" nodeType="withEffect">
                                  <p:stCondLst>
                                    <p:cond delay="0"/>
                                  </p:stCondLst>
                                  <p:childTnLst>
                                    <p:set>
                                      <p:cBhvr>
                                        <p:cTn id="168" dur="1" fill="hold">
                                          <p:stCondLst>
                                            <p:cond delay="0"/>
                                          </p:stCondLst>
                                        </p:cTn>
                                        <p:tgtEl>
                                          <p:spTgt spid="73"/>
                                        </p:tgtEl>
                                        <p:attrNameLst>
                                          <p:attrName>style.visibility</p:attrName>
                                        </p:attrNameLst>
                                      </p:cBhvr>
                                      <p:to>
                                        <p:strVal val="visible"/>
                                      </p:to>
                                    </p:set>
                                    <p:anim calcmode="lin" valueType="num">
                                      <p:cBhvr>
                                        <p:cTn id="169" dur="500" fill="hold"/>
                                        <p:tgtEl>
                                          <p:spTgt spid="73"/>
                                        </p:tgtEl>
                                        <p:attrNameLst>
                                          <p:attrName>ppt_w</p:attrName>
                                        </p:attrNameLst>
                                      </p:cBhvr>
                                      <p:tavLst>
                                        <p:tav tm="0">
                                          <p:val>
                                            <p:fltVal val="0"/>
                                          </p:val>
                                        </p:tav>
                                        <p:tav tm="100000">
                                          <p:val>
                                            <p:strVal val="#ppt_w"/>
                                          </p:val>
                                        </p:tav>
                                      </p:tavLst>
                                    </p:anim>
                                    <p:anim calcmode="lin" valueType="num">
                                      <p:cBhvr>
                                        <p:cTn id="170" dur="500" fill="hold"/>
                                        <p:tgtEl>
                                          <p:spTgt spid="73"/>
                                        </p:tgtEl>
                                        <p:attrNameLst>
                                          <p:attrName>ppt_h</p:attrName>
                                        </p:attrNameLst>
                                      </p:cBhvr>
                                      <p:tavLst>
                                        <p:tav tm="0">
                                          <p:val>
                                            <p:fltVal val="0"/>
                                          </p:val>
                                        </p:tav>
                                        <p:tav tm="100000">
                                          <p:val>
                                            <p:strVal val="#ppt_h"/>
                                          </p:val>
                                        </p:tav>
                                      </p:tavLst>
                                    </p:anim>
                                    <p:animEffect transition="in" filter="fade">
                                      <p:cBhvr>
                                        <p:cTn id="171" dur="500"/>
                                        <p:tgtEl>
                                          <p:spTgt spid="73"/>
                                        </p:tgtEl>
                                      </p:cBhvr>
                                    </p:animEffect>
                                  </p:childTnLst>
                                </p:cTn>
                              </p:par>
                            </p:childTnLst>
                          </p:cTn>
                        </p:par>
                        <p:par>
                          <p:cTn id="172" fill="hold">
                            <p:stCondLst>
                              <p:cond delay="7000"/>
                            </p:stCondLst>
                            <p:childTnLst>
                              <p:par>
                                <p:cTn id="173" presetID="42" presetClass="entr" presetSubtype="0" fill="hold" grpId="0" nodeType="afterEffect">
                                  <p:stCondLst>
                                    <p:cond delay="0"/>
                                  </p:stCondLst>
                                  <p:childTnLst>
                                    <p:set>
                                      <p:cBhvr>
                                        <p:cTn id="174" dur="1" fill="hold">
                                          <p:stCondLst>
                                            <p:cond delay="0"/>
                                          </p:stCondLst>
                                        </p:cTn>
                                        <p:tgtEl>
                                          <p:spTgt spid="98"/>
                                        </p:tgtEl>
                                        <p:attrNameLst>
                                          <p:attrName>style.visibility</p:attrName>
                                        </p:attrNameLst>
                                      </p:cBhvr>
                                      <p:to>
                                        <p:strVal val="visible"/>
                                      </p:to>
                                    </p:set>
                                    <p:animEffect transition="in" filter="fade">
                                      <p:cBhvr>
                                        <p:cTn id="175" dur="500"/>
                                        <p:tgtEl>
                                          <p:spTgt spid="98"/>
                                        </p:tgtEl>
                                      </p:cBhvr>
                                    </p:animEffect>
                                    <p:anim calcmode="lin" valueType="num">
                                      <p:cBhvr>
                                        <p:cTn id="176" dur="500" fill="hold"/>
                                        <p:tgtEl>
                                          <p:spTgt spid="98"/>
                                        </p:tgtEl>
                                        <p:attrNameLst>
                                          <p:attrName>ppt_x</p:attrName>
                                        </p:attrNameLst>
                                      </p:cBhvr>
                                      <p:tavLst>
                                        <p:tav tm="0">
                                          <p:val>
                                            <p:strVal val="#ppt_x"/>
                                          </p:val>
                                        </p:tav>
                                        <p:tav tm="100000">
                                          <p:val>
                                            <p:strVal val="#ppt_x"/>
                                          </p:val>
                                        </p:tav>
                                      </p:tavLst>
                                    </p:anim>
                                    <p:anim calcmode="lin" valueType="num">
                                      <p:cBhvr>
                                        <p:cTn id="177"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 grpId="0" animBg="1"/>
      <p:bldP spid="10" grpId="0" animBg="1"/>
      <p:bldP spid="13" grpId="0" animBg="1"/>
      <p:bldP spid="16" grpId="0" animBg="1"/>
      <p:bldP spid="18" grpId="0" animBg="1"/>
      <p:bldP spid="40" grpId="0"/>
      <p:bldP spid="42" grpId="0"/>
      <p:bldP spid="43" grpId="0"/>
      <p:bldP spid="44" grpId="0"/>
      <p:bldP spid="45" grpId="0"/>
      <p:bldP spid="46" grpId="0"/>
      <p:bldP spid="47" grpId="0"/>
      <p:bldP spid="51" grpId="0"/>
      <p:bldP spid="52" grpId="0"/>
      <p:bldP spid="53" grpId="0"/>
      <p:bldP spid="54" grpId="0"/>
      <p:bldP spid="55" grpId="0"/>
      <p:bldP spid="108" grpId="0" animBg="1"/>
      <p:bldP spid="56" grpId="0"/>
      <p:bldP spid="2" grpId="0" animBg="1"/>
      <p:bldP spid="91" grpId="0" animBg="1"/>
      <p:bldP spid="105" grpId="0" animBg="1"/>
      <p:bldP spid="106" grpId="0" animBg="1"/>
      <p:bldP spid="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c 20">
            <a:extLst>
              <a:ext uri="{FF2B5EF4-FFF2-40B4-BE49-F238E27FC236}">
                <a16:creationId xmlns:a16="http://schemas.microsoft.com/office/drawing/2014/main" id="{516BD691-268A-AD4A-938C-68C1C90EC58F}"/>
              </a:ext>
            </a:extLst>
          </p:cNvPr>
          <p:cNvSpPr/>
          <p:nvPr/>
        </p:nvSpPr>
        <p:spPr>
          <a:xfrm rot="10310016">
            <a:off x="993227" y="2592635"/>
            <a:ext cx="1198179" cy="1213946"/>
          </a:xfrm>
          <a:prstGeom prst="arc">
            <a:avLst>
              <a:gd name="adj1" fmla="val 16736663"/>
              <a:gd name="adj2" fmla="val 407239"/>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B79E7F2F-4C21-1E4C-B7C7-92F9BCA4C345}"/>
              </a:ext>
            </a:extLst>
          </p:cNvPr>
          <p:cNvCxnSpPr>
            <a:cxnSpLocks/>
          </p:cNvCxnSpPr>
          <p:nvPr/>
        </p:nvCxnSpPr>
        <p:spPr>
          <a:xfrm>
            <a:off x="-15766" y="3175962"/>
            <a:ext cx="145042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7142443-F73A-A642-BCCE-8FC2B63B524C}"/>
              </a:ext>
            </a:extLst>
          </p:cNvPr>
          <p:cNvSpPr/>
          <p:nvPr/>
        </p:nvSpPr>
        <p:spPr>
          <a:xfrm>
            <a:off x="1434662" y="2986776"/>
            <a:ext cx="346841" cy="37837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42193F0-B480-FE4B-96DA-41D5B6254874}"/>
              </a:ext>
            </a:extLst>
          </p:cNvPr>
          <p:cNvSpPr/>
          <p:nvPr/>
        </p:nvSpPr>
        <p:spPr>
          <a:xfrm>
            <a:off x="1292772" y="2876415"/>
            <a:ext cx="646386" cy="614856"/>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D86036F-53EB-474E-B563-90FE6E63A6E6}"/>
              </a:ext>
            </a:extLst>
          </p:cNvPr>
          <p:cNvSpPr/>
          <p:nvPr/>
        </p:nvSpPr>
        <p:spPr>
          <a:xfrm>
            <a:off x="1150882" y="2726643"/>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040A4F3-ED21-9642-B285-9CF7D55DF884}"/>
              </a:ext>
            </a:extLst>
          </p:cNvPr>
          <p:cNvCxnSpPr>
            <a:cxnSpLocks/>
          </p:cNvCxnSpPr>
          <p:nvPr/>
        </p:nvCxnSpPr>
        <p:spPr>
          <a:xfrm>
            <a:off x="1615965" y="3365148"/>
            <a:ext cx="7883" cy="7606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7EF2C0C-C894-914E-A79F-F310E92ABD53}"/>
              </a:ext>
            </a:extLst>
          </p:cNvPr>
          <p:cNvPicPr>
            <a:picLocks noChangeAspect="1"/>
          </p:cNvPicPr>
          <p:nvPr/>
        </p:nvPicPr>
        <p:blipFill>
          <a:blip r:embed="rId3"/>
          <a:stretch>
            <a:fillRect/>
          </a:stretch>
        </p:blipFill>
        <p:spPr>
          <a:xfrm>
            <a:off x="1512490" y="4134305"/>
            <a:ext cx="191184" cy="204840"/>
          </a:xfrm>
          <a:prstGeom prst="rect">
            <a:avLst/>
          </a:prstGeom>
        </p:spPr>
      </p:pic>
      <p:sp>
        <p:nvSpPr>
          <p:cNvPr id="22" name="TextBox 21">
            <a:extLst>
              <a:ext uri="{FF2B5EF4-FFF2-40B4-BE49-F238E27FC236}">
                <a16:creationId xmlns:a16="http://schemas.microsoft.com/office/drawing/2014/main" id="{51972D18-53D9-5D4E-9DB3-B40BA73D91E4}"/>
              </a:ext>
            </a:extLst>
          </p:cNvPr>
          <p:cNvSpPr txBox="1"/>
          <p:nvPr/>
        </p:nvSpPr>
        <p:spPr>
          <a:xfrm>
            <a:off x="928847" y="2246719"/>
            <a:ext cx="1358469" cy="523220"/>
          </a:xfrm>
          <a:prstGeom prst="rect">
            <a:avLst/>
          </a:prstGeom>
          <a:noFill/>
        </p:spPr>
        <p:txBody>
          <a:bodyPr wrap="square" rtlCol="0">
            <a:spAutoFit/>
          </a:bodyPr>
          <a:lstStyle/>
          <a:p>
            <a:pPr algn="ctr"/>
            <a:r>
              <a:rPr lang="en-US" sz="2800" dirty="0">
                <a:solidFill>
                  <a:schemeClr val="accent4"/>
                </a:solidFill>
                <a:latin typeface="Century Gothic" panose="020B0502020202020204" pitchFamily="34" charset="0"/>
              </a:rPr>
              <a:t>2018</a:t>
            </a:r>
          </a:p>
        </p:txBody>
      </p:sp>
      <p:sp>
        <p:nvSpPr>
          <p:cNvPr id="25" name="TextBox 24">
            <a:extLst>
              <a:ext uri="{FF2B5EF4-FFF2-40B4-BE49-F238E27FC236}">
                <a16:creationId xmlns:a16="http://schemas.microsoft.com/office/drawing/2014/main" id="{6619D36D-0522-3445-9BFE-E5915CE1293B}"/>
              </a:ext>
            </a:extLst>
          </p:cNvPr>
          <p:cNvSpPr txBox="1"/>
          <p:nvPr/>
        </p:nvSpPr>
        <p:spPr>
          <a:xfrm>
            <a:off x="-12154" y="4447424"/>
            <a:ext cx="3287769" cy="2308324"/>
          </a:xfrm>
          <a:prstGeom prst="rect">
            <a:avLst/>
          </a:prstGeom>
          <a:noFill/>
        </p:spPr>
        <p:txBody>
          <a:bodyPr wrap="square" rtlCol="0">
            <a:spAutoFit/>
          </a:bodyPr>
          <a:lstStyle/>
          <a:p>
            <a:pPr marL="285750" indent="-114300" fontAlgn="t">
              <a:buClr>
                <a:schemeClr val="accent4"/>
              </a:buClr>
              <a:buFont typeface="Arial" panose="020B0604020202020204" pitchFamily="34" charset="0"/>
              <a:buChar char="•"/>
            </a:pPr>
            <a:r>
              <a:rPr lang="en-US" sz="1400" dirty="0">
                <a:latin typeface="Century Gothic" panose="020B0502020202020204" pitchFamily="34" charset="0"/>
              </a:rPr>
              <a:t>Sidewalk Redevelopment and Street Paving</a:t>
            </a:r>
          </a:p>
          <a:p>
            <a:pPr marL="285750" indent="-114300" fontAlgn="t">
              <a:buClr>
                <a:schemeClr val="accent4"/>
              </a:buClr>
              <a:buFont typeface="Arial" panose="020B0604020202020204" pitchFamily="34" charset="0"/>
              <a:buChar char="•"/>
            </a:pPr>
            <a:r>
              <a:rPr lang="en-US" sz="1400" dirty="0">
                <a:latin typeface="Century Gothic" panose="020B0502020202020204" pitchFamily="34" charset="0"/>
              </a:rPr>
              <a:t>Leadership and Legacy </a:t>
            </a:r>
            <a:r>
              <a:rPr lang="en-US" sz="1400" dirty="0" smtClean="0">
                <a:latin typeface="Century Gothic" panose="020B0502020202020204" pitchFamily="34" charset="0"/>
              </a:rPr>
              <a:t>Campus reveal</a:t>
            </a:r>
            <a:endParaRPr lang="en-US" sz="1400" dirty="0">
              <a:latin typeface="Century Gothic" panose="020B0502020202020204" pitchFamily="34" charset="0"/>
            </a:endParaRPr>
          </a:p>
          <a:p>
            <a:pPr marL="285750" indent="-114300" fontAlgn="t">
              <a:buClr>
                <a:schemeClr val="accent4"/>
              </a:buClr>
              <a:buFont typeface="Arial" panose="020B0604020202020204" pitchFamily="34" charset="0"/>
              <a:buChar char="•"/>
            </a:pPr>
            <a:r>
              <a:rPr lang="en-US" sz="1400" dirty="0" smtClean="0">
                <a:latin typeface="Century Gothic" panose="020B0502020202020204" pitchFamily="34" charset="0"/>
              </a:rPr>
              <a:t>Community clean </a:t>
            </a:r>
            <a:r>
              <a:rPr lang="en-US" sz="1400" dirty="0">
                <a:latin typeface="Century Gothic" panose="020B0502020202020204" pitchFamily="34" charset="0"/>
              </a:rPr>
              <a:t>ups</a:t>
            </a:r>
          </a:p>
          <a:p>
            <a:pPr marL="285750" indent="-114300" fontAlgn="t">
              <a:buClr>
                <a:schemeClr val="accent4"/>
              </a:buClr>
              <a:buFont typeface="Arial" panose="020B0604020202020204" pitchFamily="34" charset="0"/>
              <a:buChar char="•"/>
            </a:pPr>
            <a:r>
              <a:rPr lang="en-US" sz="1400" dirty="0">
                <a:latin typeface="Century Gothic" panose="020B0502020202020204" pitchFamily="34" charset="0"/>
              </a:rPr>
              <a:t>Farmer and Artisan Markets</a:t>
            </a:r>
          </a:p>
          <a:p>
            <a:pPr marL="285750" indent="-114300" fontAlgn="t">
              <a:buClr>
                <a:schemeClr val="accent4"/>
              </a:buClr>
              <a:buFont typeface="Arial" panose="020B0604020202020204" pitchFamily="34" charset="0"/>
              <a:buChar char="•"/>
            </a:pPr>
            <a:r>
              <a:rPr lang="en-US" sz="1400" dirty="0">
                <a:latin typeface="Century Gothic" panose="020B0502020202020204" pitchFamily="34" charset="0"/>
              </a:rPr>
              <a:t>25</a:t>
            </a:r>
            <a:r>
              <a:rPr lang="en-US" sz="1400" baseline="30000" dirty="0">
                <a:latin typeface="Century Gothic" panose="020B0502020202020204" pitchFamily="34" charset="0"/>
              </a:rPr>
              <a:t>th</a:t>
            </a:r>
            <a:r>
              <a:rPr lang="en-US" sz="1400" dirty="0">
                <a:latin typeface="Century Gothic" panose="020B0502020202020204" pitchFamily="34" charset="0"/>
              </a:rPr>
              <a:t> Street Corridor plan </a:t>
            </a:r>
            <a:r>
              <a:rPr lang="en-US" sz="1400" dirty="0" smtClean="0">
                <a:latin typeface="Century Gothic" panose="020B0502020202020204" pitchFamily="34" charset="0"/>
              </a:rPr>
              <a:t>finalized</a:t>
            </a:r>
          </a:p>
          <a:p>
            <a:pPr marL="285750" indent="-114300" fontAlgn="t">
              <a:buClr>
                <a:schemeClr val="accent4"/>
              </a:buClr>
              <a:buFont typeface="Arial" panose="020B0604020202020204" pitchFamily="34" charset="0"/>
              <a:buChar char="•"/>
            </a:pPr>
            <a:r>
              <a:rPr lang="en-US" sz="1400" dirty="0" smtClean="0">
                <a:latin typeface="Century Gothic" panose="020B0502020202020204" pitchFamily="34" charset="0"/>
              </a:rPr>
              <a:t>4 Generations Community Gardens</a:t>
            </a:r>
            <a:endParaRPr lang="en-US" sz="1400" dirty="0">
              <a:latin typeface="Century Gothic" panose="020B0502020202020204" pitchFamily="34" charset="0"/>
            </a:endParaRPr>
          </a:p>
          <a:p>
            <a:endParaRPr lang="en-US" dirty="0"/>
          </a:p>
        </p:txBody>
      </p:sp>
      <p:sp>
        <p:nvSpPr>
          <p:cNvPr id="31" name="Arc 30">
            <a:extLst>
              <a:ext uri="{FF2B5EF4-FFF2-40B4-BE49-F238E27FC236}">
                <a16:creationId xmlns:a16="http://schemas.microsoft.com/office/drawing/2014/main" id="{66983B4D-4501-2B42-A115-4B9AC5131676}"/>
              </a:ext>
            </a:extLst>
          </p:cNvPr>
          <p:cNvSpPr/>
          <p:nvPr/>
        </p:nvSpPr>
        <p:spPr>
          <a:xfrm>
            <a:off x="3716042" y="2558484"/>
            <a:ext cx="1358469" cy="1327042"/>
          </a:xfrm>
          <a:prstGeom prst="arc">
            <a:avLst>
              <a:gd name="adj1" fmla="val 16796179"/>
              <a:gd name="adj2" fmla="val 212727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48390A37-121D-994A-880D-D49CF3F08FD1}"/>
              </a:ext>
            </a:extLst>
          </p:cNvPr>
          <p:cNvCxnSpPr>
            <a:cxnSpLocks/>
          </p:cNvCxnSpPr>
          <p:nvPr/>
        </p:nvCxnSpPr>
        <p:spPr>
          <a:xfrm>
            <a:off x="2065282" y="3151755"/>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BFE70AD-88C5-0249-B180-C89D7D233477}"/>
              </a:ext>
            </a:extLst>
          </p:cNvPr>
          <p:cNvSpPr/>
          <p:nvPr/>
        </p:nvSpPr>
        <p:spPr>
          <a:xfrm>
            <a:off x="4305621" y="2970035"/>
            <a:ext cx="346841" cy="3783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8221D1B-F330-C54C-B1F3-BAFF18EF7B75}"/>
              </a:ext>
            </a:extLst>
          </p:cNvPr>
          <p:cNvSpPr/>
          <p:nvPr/>
        </p:nvSpPr>
        <p:spPr>
          <a:xfrm>
            <a:off x="4163731" y="2859674"/>
            <a:ext cx="646386" cy="614856"/>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70C8BD88-7A69-A541-B791-32435BB4A57E}"/>
              </a:ext>
            </a:extLst>
          </p:cNvPr>
          <p:cNvSpPr/>
          <p:nvPr/>
        </p:nvSpPr>
        <p:spPr>
          <a:xfrm>
            <a:off x="4021841" y="2709902"/>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B1A5C732-85D5-D946-AEBB-6B42538D7F58}"/>
              </a:ext>
            </a:extLst>
          </p:cNvPr>
          <p:cNvCxnSpPr>
            <a:cxnSpLocks/>
          </p:cNvCxnSpPr>
          <p:nvPr/>
        </p:nvCxnSpPr>
        <p:spPr>
          <a:xfrm>
            <a:off x="4496438" y="2128345"/>
            <a:ext cx="0" cy="58155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C785326-09AD-C24C-AFBB-ED416721DC51}"/>
              </a:ext>
            </a:extLst>
          </p:cNvPr>
          <p:cNvSpPr txBox="1"/>
          <p:nvPr/>
        </p:nvSpPr>
        <p:spPr>
          <a:xfrm>
            <a:off x="3799806" y="3643497"/>
            <a:ext cx="1358469" cy="523220"/>
          </a:xfrm>
          <a:prstGeom prst="rect">
            <a:avLst/>
          </a:prstGeom>
          <a:noFill/>
        </p:spPr>
        <p:txBody>
          <a:bodyPr wrap="square" rtlCol="0">
            <a:spAutoFit/>
          </a:bodyPr>
          <a:lstStyle/>
          <a:p>
            <a:pPr algn="ctr"/>
            <a:r>
              <a:rPr lang="en-US" sz="2800" dirty="0">
                <a:solidFill>
                  <a:schemeClr val="accent2"/>
                </a:solidFill>
                <a:latin typeface="Century Gothic" panose="020B0502020202020204" pitchFamily="34" charset="0"/>
              </a:rPr>
              <a:t>2019</a:t>
            </a:r>
          </a:p>
        </p:txBody>
      </p:sp>
      <p:sp>
        <p:nvSpPr>
          <p:cNvPr id="46" name="Oval 45">
            <a:extLst>
              <a:ext uri="{FF2B5EF4-FFF2-40B4-BE49-F238E27FC236}">
                <a16:creationId xmlns:a16="http://schemas.microsoft.com/office/drawing/2014/main" id="{94630502-3AB1-7046-BC3A-A937ACF418FA}"/>
              </a:ext>
            </a:extLst>
          </p:cNvPr>
          <p:cNvSpPr/>
          <p:nvPr/>
        </p:nvSpPr>
        <p:spPr>
          <a:xfrm flipV="1">
            <a:off x="4415171" y="1929833"/>
            <a:ext cx="190802" cy="2044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EB26966E-7390-444F-BC66-C425AFE16470}"/>
              </a:ext>
            </a:extLst>
          </p:cNvPr>
          <p:cNvCxnSpPr>
            <a:cxnSpLocks/>
          </p:cNvCxnSpPr>
          <p:nvPr/>
        </p:nvCxnSpPr>
        <p:spPr>
          <a:xfrm>
            <a:off x="4944298" y="3148022"/>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521C3C9-CC7E-3043-9177-E43107416AAD}"/>
              </a:ext>
            </a:extLst>
          </p:cNvPr>
          <p:cNvSpPr txBox="1"/>
          <p:nvPr/>
        </p:nvSpPr>
        <p:spPr>
          <a:xfrm>
            <a:off x="2575838" y="288662"/>
            <a:ext cx="4468558" cy="2677656"/>
          </a:xfrm>
          <a:prstGeom prst="rect">
            <a:avLst/>
          </a:prstGeom>
          <a:noFill/>
        </p:spPr>
        <p:txBody>
          <a:bodyPr wrap="square" rtlCol="0">
            <a:spAutoFit/>
          </a:bodyPr>
          <a:lstStyle/>
          <a:p>
            <a:pPr marL="125413" lvl="0" indent="-125413">
              <a:buClr>
                <a:schemeClr val="accent2"/>
              </a:buClr>
              <a:buFont typeface="Arial" panose="020B0604020202020204" pitchFamily="34" charset="0"/>
              <a:buChar char="•"/>
            </a:pPr>
            <a:r>
              <a:rPr lang="en-US" sz="1400" dirty="0">
                <a:latin typeface="Century Gothic" panose="020B0502020202020204" pitchFamily="34" charset="0"/>
              </a:rPr>
              <a:t>Monon16 and 22</a:t>
            </a:r>
            <a:r>
              <a:rPr lang="en-US" sz="1400" baseline="30000" dirty="0">
                <a:latin typeface="Century Gothic" panose="020B0502020202020204" pitchFamily="34" charset="0"/>
              </a:rPr>
              <a:t>nd</a:t>
            </a:r>
            <a:r>
              <a:rPr lang="en-US" sz="1400" dirty="0">
                <a:latin typeface="Century Gothic" panose="020B0502020202020204" pitchFamily="34" charset="0"/>
              </a:rPr>
              <a:t> Street </a:t>
            </a:r>
            <a:r>
              <a:rPr lang="en-US" sz="1400" dirty="0" smtClean="0">
                <a:latin typeface="Century Gothic" panose="020B0502020202020204" pitchFamily="34" charset="0"/>
              </a:rPr>
              <a:t>Development</a:t>
            </a:r>
          </a:p>
          <a:p>
            <a:pPr marL="125413" lvl="0" indent="-125413">
              <a:buClr>
                <a:schemeClr val="accent2"/>
              </a:buClr>
              <a:buFont typeface="Arial" panose="020B0604020202020204" pitchFamily="34" charset="0"/>
              <a:buChar char="•"/>
            </a:pPr>
            <a:r>
              <a:rPr lang="en-US" sz="1400" dirty="0" smtClean="0">
                <a:latin typeface="Century Gothic" panose="020B0502020202020204" pitchFamily="34" charset="0"/>
              </a:rPr>
              <a:t>PACE Addictions and Counseling Center</a:t>
            </a:r>
            <a:endParaRPr lang="en-US" sz="1400" dirty="0">
              <a:latin typeface="Century Gothic" panose="020B0502020202020204" pitchFamily="34" charset="0"/>
            </a:endParaRPr>
          </a:p>
          <a:p>
            <a:pPr marL="125413" lvl="0" indent="-125413">
              <a:buClr>
                <a:schemeClr val="accent2"/>
              </a:buClr>
              <a:buFont typeface="Arial" panose="020B0604020202020204" pitchFamily="34" charset="0"/>
              <a:buChar char="•"/>
            </a:pPr>
            <a:r>
              <a:rPr lang="en-US" sz="1400" dirty="0">
                <a:latin typeface="Century Gothic" panose="020B0502020202020204" pitchFamily="34" charset="0"/>
              </a:rPr>
              <a:t>Beautification- trees, flowers, public art</a:t>
            </a:r>
          </a:p>
          <a:p>
            <a:pPr marL="125413" lvl="0" indent="-125413" defTabSz="914400">
              <a:buClr>
                <a:schemeClr val="accent2"/>
              </a:buClr>
              <a:buFont typeface="Arial" panose="020B0604020202020204" pitchFamily="34" charset="0"/>
              <a:buChar char="•"/>
              <a:defRPr/>
            </a:pPr>
            <a:r>
              <a:rPr lang="en-US" sz="1400" dirty="0">
                <a:latin typeface="Century Gothic" panose="020B0502020202020204" pitchFamily="34" charset="0"/>
              </a:rPr>
              <a:t>Farmer and Artisan </a:t>
            </a:r>
            <a:r>
              <a:rPr lang="en-US" sz="1400" dirty="0" smtClean="0">
                <a:latin typeface="Century Gothic" panose="020B0502020202020204" pitchFamily="34" charset="0"/>
              </a:rPr>
              <a:t>Market @ Martindale Oasis Marketplace (open air market)</a:t>
            </a:r>
            <a:endParaRPr lang="en-US" sz="1400" dirty="0">
              <a:latin typeface="Century Gothic" panose="020B0502020202020204" pitchFamily="34" charset="0"/>
            </a:endParaRPr>
          </a:p>
          <a:p>
            <a:pPr marL="125413" lvl="0" indent="-125413" defTabSz="914400">
              <a:buClr>
                <a:schemeClr val="accent2"/>
              </a:buClr>
              <a:buFont typeface="Arial" panose="020B0604020202020204" pitchFamily="34" charset="0"/>
              <a:buChar char="•"/>
              <a:defRPr/>
            </a:pPr>
            <a:r>
              <a:rPr lang="en-US" sz="1400" dirty="0">
                <a:latin typeface="Century Gothic" panose="020B0502020202020204" pitchFamily="34" charset="0"/>
              </a:rPr>
              <a:t>Entrepreneurship &amp; Community Solutions Center</a:t>
            </a:r>
          </a:p>
          <a:p>
            <a:pPr marL="125413" lvl="0" indent="-125413">
              <a:buClr>
                <a:schemeClr val="accent2"/>
              </a:buClr>
              <a:buFont typeface="Arial" panose="020B0604020202020204" pitchFamily="34" charset="0"/>
              <a:buChar char="•"/>
            </a:pPr>
            <a:r>
              <a:rPr lang="en-US" sz="1400" dirty="0">
                <a:latin typeface="Century Gothic" panose="020B0502020202020204" pitchFamily="34" charset="0"/>
              </a:rPr>
              <a:t>Martindale-Brightwood Education Zone Launch</a:t>
            </a:r>
          </a:p>
          <a:p>
            <a:pPr marL="125413" lvl="0" indent="-125413">
              <a:buClr>
                <a:schemeClr val="accent2"/>
              </a:buClr>
              <a:buFont typeface="Arial" panose="020B0604020202020204" pitchFamily="34" charset="0"/>
              <a:buChar char="•"/>
            </a:pPr>
            <a:r>
              <a:rPr lang="en-US" sz="1400" dirty="0">
                <a:latin typeface="Century Gothic" panose="020B0502020202020204" pitchFamily="34" charset="0"/>
              </a:rPr>
              <a:t>Community Voice News Network Launch</a:t>
            </a:r>
          </a:p>
          <a:p>
            <a:pPr marL="125413" lvl="0" indent="-125413">
              <a:buClr>
                <a:schemeClr val="accent2"/>
              </a:buClr>
              <a:buFont typeface="Arial" panose="020B0604020202020204" pitchFamily="34" charset="0"/>
              <a:buChar char="•"/>
            </a:pPr>
            <a:r>
              <a:rPr lang="en-US" sz="1400" dirty="0">
                <a:latin typeface="Century Gothic" panose="020B0502020202020204" pitchFamily="34" charset="0"/>
              </a:rPr>
              <a:t>25</a:t>
            </a:r>
            <a:r>
              <a:rPr lang="en-US" sz="1400" baseline="30000" dirty="0">
                <a:latin typeface="Century Gothic" panose="020B0502020202020204" pitchFamily="34" charset="0"/>
              </a:rPr>
              <a:t>th</a:t>
            </a:r>
            <a:r>
              <a:rPr lang="en-US" sz="1400" dirty="0">
                <a:latin typeface="Century Gothic" panose="020B0502020202020204" pitchFamily="34" charset="0"/>
              </a:rPr>
              <a:t> Street Corridor activities </a:t>
            </a:r>
            <a:r>
              <a:rPr lang="en-US" sz="1400" dirty="0" smtClean="0">
                <a:latin typeface="Century Gothic" panose="020B0502020202020204" pitchFamily="34" charset="0"/>
              </a:rPr>
              <a:t>launched</a:t>
            </a:r>
          </a:p>
          <a:p>
            <a:pPr marL="125413" indent="-125413">
              <a:buClr>
                <a:schemeClr val="accent2"/>
              </a:buClr>
              <a:buFont typeface="Arial" panose="020B0604020202020204" pitchFamily="34" charset="0"/>
              <a:buChar char="•"/>
            </a:pPr>
            <a:r>
              <a:rPr lang="en-US" sz="1400" dirty="0">
                <a:latin typeface="Century Gothic" panose="020B0502020202020204" pitchFamily="34" charset="0"/>
              </a:rPr>
              <a:t>MB Food Resource Network  </a:t>
            </a:r>
            <a:endParaRPr lang="en-US" sz="1400" dirty="0" smtClean="0">
              <a:latin typeface="Century Gothic" panose="020B0502020202020204" pitchFamily="34" charset="0"/>
            </a:endParaRPr>
          </a:p>
          <a:p>
            <a:pPr marL="125413" indent="-125413">
              <a:buClr>
                <a:schemeClr val="accent2"/>
              </a:buClr>
              <a:buFont typeface="Arial" panose="020B0604020202020204" pitchFamily="34" charset="0"/>
              <a:buChar char="•"/>
            </a:pPr>
            <a:r>
              <a:rPr lang="en-US" sz="1400" dirty="0">
                <a:latin typeface="Century Gothic" panose="020B0502020202020204" pitchFamily="34" charset="0"/>
              </a:rPr>
              <a:t>Henry Blair Farm Launch</a:t>
            </a:r>
          </a:p>
          <a:p>
            <a:pPr marL="125413" lvl="0" indent="-125413">
              <a:buClr>
                <a:schemeClr val="accent2"/>
              </a:buClr>
              <a:buFont typeface="Arial" panose="020B0604020202020204" pitchFamily="34" charset="0"/>
              <a:buChar char="•"/>
            </a:pPr>
            <a:endParaRPr lang="en-US" sz="1400" dirty="0">
              <a:latin typeface="Century Gothic" panose="020B0502020202020204" pitchFamily="34" charset="0"/>
            </a:endParaRPr>
          </a:p>
        </p:txBody>
      </p:sp>
      <p:sp>
        <p:nvSpPr>
          <p:cNvPr id="57" name="Oval 56">
            <a:extLst>
              <a:ext uri="{FF2B5EF4-FFF2-40B4-BE49-F238E27FC236}">
                <a16:creationId xmlns:a16="http://schemas.microsoft.com/office/drawing/2014/main" id="{1561074D-DC0D-DA4C-921E-B7658B44C87C}"/>
              </a:ext>
            </a:extLst>
          </p:cNvPr>
          <p:cNvSpPr/>
          <p:nvPr/>
        </p:nvSpPr>
        <p:spPr>
          <a:xfrm>
            <a:off x="7454035" y="3006055"/>
            <a:ext cx="347298" cy="3423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D05D4A58-7A9D-4F47-A301-EFFF717204D3}"/>
              </a:ext>
            </a:extLst>
          </p:cNvPr>
          <p:cNvSpPr/>
          <p:nvPr/>
        </p:nvSpPr>
        <p:spPr>
          <a:xfrm>
            <a:off x="7312601" y="2859674"/>
            <a:ext cx="646386" cy="614856"/>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16DF4660-2AD9-934F-ADAF-153773CE5FA7}"/>
              </a:ext>
            </a:extLst>
          </p:cNvPr>
          <p:cNvSpPr/>
          <p:nvPr/>
        </p:nvSpPr>
        <p:spPr>
          <a:xfrm>
            <a:off x="7170711" y="2709902"/>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78CB9D08-F24B-5040-8D74-9FE43D8BFD31}"/>
              </a:ext>
            </a:extLst>
          </p:cNvPr>
          <p:cNvCxnSpPr>
            <a:cxnSpLocks/>
          </p:cNvCxnSpPr>
          <p:nvPr/>
        </p:nvCxnSpPr>
        <p:spPr>
          <a:xfrm>
            <a:off x="7658474" y="3655168"/>
            <a:ext cx="0" cy="5815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F6FA549-8BA1-1A4D-8613-9C73124CA02F}"/>
              </a:ext>
            </a:extLst>
          </p:cNvPr>
          <p:cNvSpPr txBox="1"/>
          <p:nvPr/>
        </p:nvSpPr>
        <p:spPr>
          <a:xfrm>
            <a:off x="6978228" y="2210136"/>
            <a:ext cx="1358469" cy="523220"/>
          </a:xfrm>
          <a:prstGeom prst="rect">
            <a:avLst/>
          </a:prstGeom>
          <a:noFill/>
        </p:spPr>
        <p:txBody>
          <a:bodyPr wrap="square" rtlCol="0">
            <a:spAutoFit/>
          </a:bodyPr>
          <a:lstStyle/>
          <a:p>
            <a:pPr algn="ctr"/>
            <a:r>
              <a:rPr lang="en-US" sz="2800" dirty="0">
                <a:solidFill>
                  <a:schemeClr val="accent6"/>
                </a:solidFill>
                <a:latin typeface="Century Gothic" panose="020B0502020202020204" pitchFamily="34" charset="0"/>
              </a:rPr>
              <a:t>2020</a:t>
            </a:r>
          </a:p>
        </p:txBody>
      </p:sp>
      <p:sp>
        <p:nvSpPr>
          <p:cNvPr id="62" name="Arc 61">
            <a:extLst>
              <a:ext uri="{FF2B5EF4-FFF2-40B4-BE49-F238E27FC236}">
                <a16:creationId xmlns:a16="http://schemas.microsoft.com/office/drawing/2014/main" id="{7AD518F5-1092-A54D-A075-7079A315DA0D}"/>
              </a:ext>
            </a:extLst>
          </p:cNvPr>
          <p:cNvSpPr/>
          <p:nvPr/>
        </p:nvSpPr>
        <p:spPr>
          <a:xfrm rot="10800000">
            <a:off x="7016328" y="2484501"/>
            <a:ext cx="1358469" cy="1327042"/>
          </a:xfrm>
          <a:prstGeom prst="arc">
            <a:avLst>
              <a:gd name="adj1" fmla="val 16796179"/>
              <a:gd name="adj2" fmla="val 212727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Oval 63">
            <a:extLst>
              <a:ext uri="{FF2B5EF4-FFF2-40B4-BE49-F238E27FC236}">
                <a16:creationId xmlns:a16="http://schemas.microsoft.com/office/drawing/2014/main" id="{1780AB6C-4A66-5641-B311-4E427FA42382}"/>
              </a:ext>
            </a:extLst>
          </p:cNvPr>
          <p:cNvSpPr/>
          <p:nvPr/>
        </p:nvSpPr>
        <p:spPr>
          <a:xfrm>
            <a:off x="7572732" y="4251825"/>
            <a:ext cx="191179" cy="23648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12E1203-883E-134A-99B3-E9C934AAE931}"/>
              </a:ext>
            </a:extLst>
          </p:cNvPr>
          <p:cNvSpPr txBox="1"/>
          <p:nvPr/>
        </p:nvSpPr>
        <p:spPr>
          <a:xfrm>
            <a:off x="6036506" y="4626287"/>
            <a:ext cx="3529651" cy="1815882"/>
          </a:xfrm>
          <a:prstGeom prst="rect">
            <a:avLst/>
          </a:prstGeom>
          <a:noFill/>
        </p:spPr>
        <p:txBody>
          <a:bodyPr wrap="square" rtlCol="0">
            <a:spAutoFit/>
          </a:bodyPr>
          <a:lstStyle/>
          <a:p>
            <a:pPr marL="125413" lvl="0" indent="-125413">
              <a:buClr>
                <a:srgbClr val="FFC000"/>
              </a:buClr>
              <a:buFont typeface="Arial" panose="020B0604020202020204" pitchFamily="34" charset="0"/>
              <a:buChar char="•"/>
            </a:pPr>
            <a:r>
              <a:rPr lang="en-US" sz="1400" dirty="0">
                <a:latin typeface="Century Gothic" panose="020B0502020202020204" pitchFamily="34" charset="0"/>
              </a:rPr>
              <a:t>Building Façade improvements</a:t>
            </a:r>
          </a:p>
          <a:p>
            <a:pPr marL="125413" lvl="0" indent="-125413">
              <a:buClr>
                <a:srgbClr val="FFC000"/>
              </a:buClr>
              <a:buFont typeface="Arial" panose="020B0604020202020204" pitchFamily="34" charset="0"/>
              <a:buChar char="•"/>
            </a:pPr>
            <a:r>
              <a:rPr lang="en-US" sz="1400" dirty="0">
                <a:latin typeface="Century Gothic" panose="020B0502020202020204" pitchFamily="34" charset="0"/>
              </a:rPr>
              <a:t>New Brightwood Library Opening</a:t>
            </a:r>
          </a:p>
          <a:p>
            <a:pPr marL="125413" lvl="0" indent="-125413" defTabSz="914400">
              <a:buClr>
                <a:srgbClr val="FFC000"/>
              </a:buClr>
              <a:buFont typeface="Arial" panose="020B0604020202020204" pitchFamily="34" charset="0"/>
              <a:buChar char="•"/>
              <a:defRPr/>
            </a:pPr>
            <a:r>
              <a:rPr lang="en-US" sz="1400" dirty="0">
                <a:latin typeface="Century Gothic" panose="020B0502020202020204" pitchFamily="34" charset="0"/>
              </a:rPr>
              <a:t>MBEZ housing </a:t>
            </a:r>
            <a:r>
              <a:rPr lang="en-US" sz="1400" dirty="0" smtClean="0">
                <a:latin typeface="Century Gothic" panose="020B0502020202020204" pitchFamily="34" charset="0"/>
              </a:rPr>
              <a:t>housing Phase I </a:t>
            </a:r>
            <a:r>
              <a:rPr lang="en-US" sz="1400" dirty="0">
                <a:latin typeface="Century Gothic" panose="020B0502020202020204" pitchFamily="34" charset="0"/>
              </a:rPr>
              <a:t>development completed</a:t>
            </a:r>
          </a:p>
          <a:p>
            <a:pPr marL="125413" indent="-125413" defTabSz="914400">
              <a:buClr>
                <a:srgbClr val="FFC000"/>
              </a:buClr>
              <a:buFont typeface="Arial" panose="020B0604020202020204" pitchFamily="34" charset="0"/>
              <a:buChar char="•"/>
              <a:defRPr/>
            </a:pPr>
            <a:r>
              <a:rPr lang="en-US" sz="1400" dirty="0">
                <a:latin typeface="Century Gothic" panose="020B0502020202020204" pitchFamily="34" charset="0"/>
              </a:rPr>
              <a:t>Henry Blair Innovation  Project Forum</a:t>
            </a:r>
          </a:p>
          <a:p>
            <a:pPr marL="125413" indent="-125413" defTabSz="914400">
              <a:buClr>
                <a:srgbClr val="FFC000"/>
              </a:buClr>
              <a:buFont typeface="Arial" panose="020B0604020202020204" pitchFamily="34" charset="0"/>
              <a:buChar char="•"/>
              <a:defRPr/>
            </a:pPr>
            <a:r>
              <a:rPr lang="en-US" sz="1400" dirty="0">
                <a:latin typeface="Century Gothic" panose="020B0502020202020204" pitchFamily="34" charset="0"/>
              </a:rPr>
              <a:t>Beautification- trees, flowers, public art</a:t>
            </a:r>
          </a:p>
          <a:p>
            <a:pPr lvl="0" defTabSz="914400">
              <a:buClr>
                <a:srgbClr val="000000"/>
              </a:buClr>
              <a:defRPr/>
            </a:pPr>
            <a:endParaRPr lang="en-US" sz="1400" dirty="0">
              <a:latin typeface="Century Gothic" panose="020B0502020202020204" pitchFamily="34" charset="0"/>
            </a:endParaRPr>
          </a:p>
        </p:txBody>
      </p:sp>
      <p:cxnSp>
        <p:nvCxnSpPr>
          <p:cNvPr id="66" name="Straight Connector 65">
            <a:extLst>
              <a:ext uri="{FF2B5EF4-FFF2-40B4-BE49-F238E27FC236}">
                <a16:creationId xmlns:a16="http://schemas.microsoft.com/office/drawing/2014/main" id="{4D732205-6165-1D4C-B63F-7E5AC1EF8840}"/>
              </a:ext>
            </a:extLst>
          </p:cNvPr>
          <p:cNvCxnSpPr>
            <a:cxnSpLocks/>
          </p:cNvCxnSpPr>
          <p:nvPr/>
        </p:nvCxnSpPr>
        <p:spPr>
          <a:xfrm>
            <a:off x="8118479" y="3175096"/>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7EDA08D0-9D34-894E-8F69-34ADD946EDFF}"/>
              </a:ext>
            </a:extLst>
          </p:cNvPr>
          <p:cNvSpPr/>
          <p:nvPr/>
        </p:nvSpPr>
        <p:spPr>
          <a:xfrm>
            <a:off x="10645469" y="2943975"/>
            <a:ext cx="349906" cy="320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072B0246-89E7-9842-A4C6-5375EFCC01ED}"/>
              </a:ext>
            </a:extLst>
          </p:cNvPr>
          <p:cNvSpPr/>
          <p:nvPr/>
        </p:nvSpPr>
        <p:spPr>
          <a:xfrm>
            <a:off x="10489390" y="2776166"/>
            <a:ext cx="646386" cy="6148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2C1314EA-F8C8-ED4D-A1C6-88D72836AC75}"/>
              </a:ext>
            </a:extLst>
          </p:cNvPr>
          <p:cNvSpPr/>
          <p:nvPr/>
        </p:nvSpPr>
        <p:spPr>
          <a:xfrm>
            <a:off x="10347500" y="2626394"/>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id="{8218C28D-CD25-D84B-9C5A-EF36B2ABDA42}"/>
              </a:ext>
            </a:extLst>
          </p:cNvPr>
          <p:cNvCxnSpPr>
            <a:cxnSpLocks/>
          </p:cNvCxnSpPr>
          <p:nvPr/>
        </p:nvCxnSpPr>
        <p:spPr>
          <a:xfrm>
            <a:off x="10810379" y="2044837"/>
            <a:ext cx="0" cy="5815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213721F-BE26-E64D-A1A6-7CCABBCEA608}"/>
              </a:ext>
            </a:extLst>
          </p:cNvPr>
          <p:cNvSpPr txBox="1"/>
          <p:nvPr/>
        </p:nvSpPr>
        <p:spPr>
          <a:xfrm>
            <a:off x="10133348" y="3540794"/>
            <a:ext cx="1358469" cy="523220"/>
          </a:xfrm>
          <a:prstGeom prst="rect">
            <a:avLst/>
          </a:prstGeom>
          <a:noFill/>
        </p:spPr>
        <p:txBody>
          <a:bodyPr wrap="square" rtlCol="0">
            <a:spAutoFit/>
          </a:bodyPr>
          <a:lstStyle/>
          <a:p>
            <a:pPr algn="ctr"/>
            <a:r>
              <a:rPr lang="en-US" sz="2800" dirty="0">
                <a:solidFill>
                  <a:srgbClr val="FF0000"/>
                </a:solidFill>
                <a:latin typeface="Century Gothic" panose="020B0502020202020204" pitchFamily="34" charset="0"/>
              </a:rPr>
              <a:t>2021</a:t>
            </a:r>
          </a:p>
        </p:txBody>
      </p:sp>
      <p:sp>
        <p:nvSpPr>
          <p:cNvPr id="73" name="Arc 72">
            <a:extLst>
              <a:ext uri="{FF2B5EF4-FFF2-40B4-BE49-F238E27FC236}">
                <a16:creationId xmlns:a16="http://schemas.microsoft.com/office/drawing/2014/main" id="{C73B1ED4-5E74-C443-812C-221BC8403D3F}"/>
              </a:ext>
            </a:extLst>
          </p:cNvPr>
          <p:cNvSpPr/>
          <p:nvPr/>
        </p:nvSpPr>
        <p:spPr>
          <a:xfrm>
            <a:off x="10078103" y="2472743"/>
            <a:ext cx="1358469" cy="1327042"/>
          </a:xfrm>
          <a:prstGeom prst="arc">
            <a:avLst>
              <a:gd name="adj1" fmla="val 16796179"/>
              <a:gd name="adj2" fmla="val 215924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4" name="Straight Connector 73">
            <a:extLst>
              <a:ext uri="{FF2B5EF4-FFF2-40B4-BE49-F238E27FC236}">
                <a16:creationId xmlns:a16="http://schemas.microsoft.com/office/drawing/2014/main" id="{6ED44559-AB4A-AE45-B55B-A8FC9CDCD6AB}"/>
              </a:ext>
            </a:extLst>
          </p:cNvPr>
          <p:cNvCxnSpPr>
            <a:cxnSpLocks/>
          </p:cNvCxnSpPr>
          <p:nvPr/>
        </p:nvCxnSpPr>
        <p:spPr>
          <a:xfrm>
            <a:off x="11261900" y="3168148"/>
            <a:ext cx="93010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149D47F-2A4F-1B42-BA11-621AB80DCA56}"/>
              </a:ext>
            </a:extLst>
          </p:cNvPr>
          <p:cNvSpPr txBox="1"/>
          <p:nvPr/>
        </p:nvSpPr>
        <p:spPr>
          <a:xfrm>
            <a:off x="9292946" y="493140"/>
            <a:ext cx="2928782" cy="1600438"/>
          </a:xfrm>
          <a:prstGeom prst="rect">
            <a:avLst/>
          </a:prstGeom>
          <a:noFill/>
        </p:spPr>
        <p:txBody>
          <a:bodyPr wrap="square" rtlCol="0">
            <a:spAutoFit/>
          </a:bodyPr>
          <a:lstStyle/>
          <a:p>
            <a:pPr marL="125413" lvl="0" indent="-125413">
              <a:buClr>
                <a:srgbClr val="FF0000"/>
              </a:buClr>
              <a:buFont typeface="Arial" panose="020B0604020202020204" pitchFamily="34" charset="0"/>
              <a:buChar char="•"/>
            </a:pPr>
            <a:r>
              <a:rPr lang="en-US" sz="1400" dirty="0">
                <a:latin typeface="Century Gothic" panose="020B0502020202020204" pitchFamily="34" charset="0"/>
              </a:rPr>
              <a:t>Building Façade improvements</a:t>
            </a:r>
          </a:p>
          <a:p>
            <a:pPr marL="125413" lvl="0" indent="-125413">
              <a:buClr>
                <a:srgbClr val="FF0000"/>
              </a:buClr>
              <a:buFont typeface="Arial" panose="020B0604020202020204" pitchFamily="34" charset="0"/>
              <a:buChar char="•"/>
            </a:pPr>
            <a:r>
              <a:rPr lang="en-US" sz="1400" dirty="0">
                <a:latin typeface="Century Gothic" panose="020B0502020202020204" pitchFamily="34" charset="0"/>
              </a:rPr>
              <a:t>New Development</a:t>
            </a:r>
          </a:p>
          <a:p>
            <a:pPr marL="125413" indent="-125413" defTabSz="914400">
              <a:buClr>
                <a:srgbClr val="FF0000"/>
              </a:buClr>
              <a:buFont typeface="Arial" panose="020B0604020202020204" pitchFamily="34" charset="0"/>
              <a:buChar char="•"/>
              <a:defRPr/>
            </a:pPr>
            <a:r>
              <a:rPr lang="en-US" sz="1400" dirty="0">
                <a:latin typeface="Century Gothic" panose="020B0502020202020204" pitchFamily="34" charset="0"/>
              </a:rPr>
              <a:t>Henry Blair Innovation Forum</a:t>
            </a:r>
          </a:p>
          <a:p>
            <a:pPr marL="125413" indent="-125413" defTabSz="914400">
              <a:buClr>
                <a:srgbClr val="FF0000"/>
              </a:buClr>
              <a:buFont typeface="Arial" panose="020B0604020202020204" pitchFamily="34" charset="0"/>
              <a:buChar char="•"/>
              <a:defRPr/>
            </a:pPr>
            <a:r>
              <a:rPr lang="en-US" sz="1400" dirty="0">
                <a:latin typeface="Century Gothic" panose="020B0502020202020204" pitchFamily="34" charset="0"/>
              </a:rPr>
              <a:t>Beautification- trees, flowers, public art</a:t>
            </a:r>
          </a:p>
          <a:p>
            <a:pPr lvl="0" defTabSz="914400">
              <a:buClr>
                <a:srgbClr val="000000"/>
              </a:buClr>
              <a:defRPr/>
            </a:pPr>
            <a:endParaRPr lang="en-US" sz="1400" dirty="0">
              <a:latin typeface="Century Gothic" panose="020B0502020202020204" pitchFamily="34" charset="0"/>
            </a:endParaRPr>
          </a:p>
        </p:txBody>
      </p:sp>
      <p:sp>
        <p:nvSpPr>
          <p:cNvPr id="78" name="TextBox 77">
            <a:extLst>
              <a:ext uri="{FF2B5EF4-FFF2-40B4-BE49-F238E27FC236}">
                <a16:creationId xmlns:a16="http://schemas.microsoft.com/office/drawing/2014/main" id="{53879B18-95D2-274E-BD9D-2B3B1E0E24D2}"/>
              </a:ext>
            </a:extLst>
          </p:cNvPr>
          <p:cNvSpPr txBox="1"/>
          <p:nvPr/>
        </p:nvSpPr>
        <p:spPr>
          <a:xfrm>
            <a:off x="141890" y="120435"/>
            <a:ext cx="2145426" cy="1200329"/>
          </a:xfrm>
          <a:prstGeom prst="rect">
            <a:avLst/>
          </a:prstGeom>
          <a:noFill/>
        </p:spPr>
        <p:txBody>
          <a:bodyPr wrap="square" rtlCol="0">
            <a:spAutoFit/>
          </a:bodyPr>
          <a:lstStyle/>
          <a:p>
            <a:r>
              <a:rPr lang="en-US" sz="2400" b="1" dirty="0">
                <a:latin typeface="Century Gothic" panose="020B0502020202020204" pitchFamily="34" charset="0"/>
              </a:rPr>
              <a:t>Timeline for Execution of </a:t>
            </a:r>
            <a:r>
              <a:rPr lang="en-US" sz="2400" b="1" dirty="0" smtClean="0">
                <a:latin typeface="Century Gothic" panose="020B0502020202020204" pitchFamily="34" charset="0"/>
              </a:rPr>
              <a:t>Dev. Projects</a:t>
            </a:r>
            <a:endParaRPr lang="en-US" sz="2400" b="1" dirty="0">
              <a:latin typeface="Century Gothic" panose="020B0502020202020204" pitchFamily="34" charset="0"/>
            </a:endParaRPr>
          </a:p>
        </p:txBody>
      </p:sp>
      <p:grpSp>
        <p:nvGrpSpPr>
          <p:cNvPr id="86" name="Group 85">
            <a:extLst>
              <a:ext uri="{FF2B5EF4-FFF2-40B4-BE49-F238E27FC236}">
                <a16:creationId xmlns:a16="http://schemas.microsoft.com/office/drawing/2014/main" id="{FB2693BC-8540-584E-8D1F-767E223BDD24}"/>
              </a:ext>
            </a:extLst>
          </p:cNvPr>
          <p:cNvGrpSpPr/>
          <p:nvPr/>
        </p:nvGrpSpPr>
        <p:grpSpPr>
          <a:xfrm>
            <a:off x="311962" y="1337342"/>
            <a:ext cx="933513" cy="207149"/>
            <a:chOff x="141890" y="1430163"/>
            <a:chExt cx="933513" cy="207149"/>
          </a:xfrm>
        </p:grpSpPr>
        <p:sp>
          <p:nvSpPr>
            <p:cNvPr id="79" name="Oval 78">
              <a:extLst>
                <a:ext uri="{FF2B5EF4-FFF2-40B4-BE49-F238E27FC236}">
                  <a16:creationId xmlns:a16="http://schemas.microsoft.com/office/drawing/2014/main" id="{59EA1A5E-2D31-EA46-8BC7-94AE47C1D1A5}"/>
                </a:ext>
              </a:extLst>
            </p:cNvPr>
            <p:cNvSpPr/>
            <p:nvPr/>
          </p:nvSpPr>
          <p:spPr>
            <a:xfrm>
              <a:off x="141890" y="1430163"/>
              <a:ext cx="189186" cy="2070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234BE5D8-08D7-3B43-9BCB-76A3364F4E47}"/>
                </a:ext>
              </a:extLst>
            </p:cNvPr>
            <p:cNvSpPr/>
            <p:nvPr/>
          </p:nvSpPr>
          <p:spPr>
            <a:xfrm>
              <a:off x="379489" y="1430163"/>
              <a:ext cx="189186" cy="2070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B5D3BEC3-9360-4240-8F98-67FD9EC939B3}"/>
                </a:ext>
              </a:extLst>
            </p:cNvPr>
            <p:cNvSpPr/>
            <p:nvPr/>
          </p:nvSpPr>
          <p:spPr>
            <a:xfrm>
              <a:off x="632853" y="1433793"/>
              <a:ext cx="189186" cy="2035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C0A9F073-81C1-C341-949A-4B10B00A7FE7}"/>
                </a:ext>
              </a:extLst>
            </p:cNvPr>
            <p:cNvSpPr/>
            <p:nvPr/>
          </p:nvSpPr>
          <p:spPr>
            <a:xfrm>
              <a:off x="886216" y="1430163"/>
              <a:ext cx="189187" cy="2070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Oval 1">
            <a:extLst>
              <a:ext uri="{FF2B5EF4-FFF2-40B4-BE49-F238E27FC236}">
                <a16:creationId xmlns:a16="http://schemas.microsoft.com/office/drawing/2014/main" id="{9EFD91C3-5A13-0447-91D3-3D792ABFBFE2}"/>
              </a:ext>
            </a:extLst>
          </p:cNvPr>
          <p:cNvSpPr/>
          <p:nvPr/>
        </p:nvSpPr>
        <p:spPr>
          <a:xfrm>
            <a:off x="10724114" y="1859265"/>
            <a:ext cx="190801" cy="1875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1751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F0E96694-0BDD-A845-9D7B-BE22E430255B}"/>
              </a:ext>
            </a:extLst>
          </p:cNvPr>
          <p:cNvSpPr/>
          <p:nvPr/>
        </p:nvSpPr>
        <p:spPr>
          <a:xfrm rot="10310016">
            <a:off x="993227" y="2592635"/>
            <a:ext cx="1198179" cy="1213946"/>
          </a:xfrm>
          <a:prstGeom prst="arc">
            <a:avLst>
              <a:gd name="adj1" fmla="val 16736663"/>
              <a:gd name="adj2" fmla="val 407239"/>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E4252A29-5A2B-6843-B27D-C5BAC8201E7E}"/>
              </a:ext>
            </a:extLst>
          </p:cNvPr>
          <p:cNvCxnSpPr>
            <a:cxnSpLocks/>
          </p:cNvCxnSpPr>
          <p:nvPr/>
        </p:nvCxnSpPr>
        <p:spPr>
          <a:xfrm>
            <a:off x="-15766" y="3175962"/>
            <a:ext cx="145042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4300915-FAF3-EF4D-AF32-1F95A608B890}"/>
              </a:ext>
            </a:extLst>
          </p:cNvPr>
          <p:cNvSpPr/>
          <p:nvPr/>
        </p:nvSpPr>
        <p:spPr>
          <a:xfrm>
            <a:off x="1434662" y="2986776"/>
            <a:ext cx="346841" cy="37837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1BF2740-4DD9-D349-BCE7-852BB13BD083}"/>
              </a:ext>
            </a:extLst>
          </p:cNvPr>
          <p:cNvSpPr/>
          <p:nvPr/>
        </p:nvSpPr>
        <p:spPr>
          <a:xfrm>
            <a:off x="1292772" y="2876415"/>
            <a:ext cx="646386" cy="614856"/>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95EA81E-F462-B149-9D4C-2ED5B718C83F}"/>
              </a:ext>
            </a:extLst>
          </p:cNvPr>
          <p:cNvSpPr/>
          <p:nvPr/>
        </p:nvSpPr>
        <p:spPr>
          <a:xfrm>
            <a:off x="1150882" y="2726643"/>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32A43E9-3C13-B24C-A08A-8376616916EA}"/>
              </a:ext>
            </a:extLst>
          </p:cNvPr>
          <p:cNvCxnSpPr>
            <a:cxnSpLocks/>
          </p:cNvCxnSpPr>
          <p:nvPr/>
        </p:nvCxnSpPr>
        <p:spPr>
          <a:xfrm>
            <a:off x="1615965" y="3365148"/>
            <a:ext cx="7883" cy="7606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9579AB2-EA24-274F-BAD5-510D0271DB31}"/>
              </a:ext>
            </a:extLst>
          </p:cNvPr>
          <p:cNvPicPr>
            <a:picLocks noChangeAspect="1"/>
          </p:cNvPicPr>
          <p:nvPr/>
        </p:nvPicPr>
        <p:blipFill>
          <a:blip r:embed="rId3"/>
          <a:stretch>
            <a:fillRect/>
          </a:stretch>
        </p:blipFill>
        <p:spPr>
          <a:xfrm>
            <a:off x="1529743" y="4134305"/>
            <a:ext cx="191184" cy="204840"/>
          </a:xfrm>
          <a:prstGeom prst="rect">
            <a:avLst/>
          </a:prstGeom>
        </p:spPr>
      </p:pic>
      <p:sp>
        <p:nvSpPr>
          <p:cNvPr id="9" name="TextBox 8">
            <a:extLst>
              <a:ext uri="{FF2B5EF4-FFF2-40B4-BE49-F238E27FC236}">
                <a16:creationId xmlns:a16="http://schemas.microsoft.com/office/drawing/2014/main" id="{AA1D3C7B-7171-E148-A6C1-C40093B7DD49}"/>
              </a:ext>
            </a:extLst>
          </p:cNvPr>
          <p:cNvSpPr txBox="1"/>
          <p:nvPr/>
        </p:nvSpPr>
        <p:spPr>
          <a:xfrm>
            <a:off x="928847" y="2246719"/>
            <a:ext cx="1358469" cy="523220"/>
          </a:xfrm>
          <a:prstGeom prst="rect">
            <a:avLst/>
          </a:prstGeom>
          <a:noFill/>
        </p:spPr>
        <p:txBody>
          <a:bodyPr wrap="square" rtlCol="0">
            <a:spAutoFit/>
          </a:bodyPr>
          <a:lstStyle/>
          <a:p>
            <a:pPr algn="ctr"/>
            <a:r>
              <a:rPr lang="en-US" sz="2800" dirty="0">
                <a:solidFill>
                  <a:schemeClr val="accent4"/>
                </a:solidFill>
                <a:latin typeface="Century Gothic" panose="020B0502020202020204" pitchFamily="34" charset="0"/>
              </a:rPr>
              <a:t>2018</a:t>
            </a:r>
          </a:p>
        </p:txBody>
      </p:sp>
      <p:sp>
        <p:nvSpPr>
          <p:cNvPr id="10" name="TextBox 9">
            <a:extLst>
              <a:ext uri="{FF2B5EF4-FFF2-40B4-BE49-F238E27FC236}">
                <a16:creationId xmlns:a16="http://schemas.microsoft.com/office/drawing/2014/main" id="{1B990BBE-77E3-E04B-9466-6306E54AA1FD}"/>
              </a:ext>
            </a:extLst>
          </p:cNvPr>
          <p:cNvSpPr txBox="1"/>
          <p:nvPr/>
        </p:nvSpPr>
        <p:spPr>
          <a:xfrm>
            <a:off x="141890" y="4429291"/>
            <a:ext cx="3287769" cy="1231106"/>
          </a:xfrm>
          <a:prstGeom prst="rect">
            <a:avLst/>
          </a:prstGeom>
          <a:noFill/>
        </p:spPr>
        <p:txBody>
          <a:bodyPr wrap="square" rtlCol="0">
            <a:spAutoFit/>
          </a:bodyPr>
          <a:lstStyle/>
          <a:p>
            <a:pPr marL="285750" lvl="0" indent="-114300">
              <a:buClr>
                <a:srgbClr val="0070C0"/>
              </a:buClr>
              <a:buFont typeface="Arial" panose="020B0604020202020204" pitchFamily="34" charset="0"/>
              <a:buChar char="•"/>
            </a:pPr>
            <a:r>
              <a:rPr lang="en-US" sz="1400" dirty="0">
                <a:latin typeface="Century Gothic" panose="020B0502020202020204" pitchFamily="34" charset="0"/>
              </a:rPr>
              <a:t>Douglass Park Family event</a:t>
            </a:r>
          </a:p>
          <a:p>
            <a:pPr marL="285750" lvl="0" indent="-114300">
              <a:buClr>
                <a:srgbClr val="0070C0"/>
              </a:buClr>
              <a:buFont typeface="Arial" panose="020B0604020202020204" pitchFamily="34" charset="0"/>
              <a:buChar char="•"/>
            </a:pPr>
            <a:r>
              <a:rPr lang="en-US" sz="1400" dirty="0">
                <a:latin typeface="Century Gothic" panose="020B0502020202020204" pitchFamily="34" charset="0"/>
              </a:rPr>
              <a:t>Harvest Family Fun Festival</a:t>
            </a:r>
          </a:p>
          <a:p>
            <a:pPr marL="285750" lvl="0" indent="-114300">
              <a:buClr>
                <a:srgbClr val="0070C0"/>
              </a:buClr>
              <a:buFont typeface="Arial" panose="020B0604020202020204" pitchFamily="34" charset="0"/>
              <a:buChar char="•"/>
            </a:pPr>
            <a:r>
              <a:rPr lang="en-US" sz="1400" dirty="0" smtClean="0">
                <a:latin typeface="Century Gothic" panose="020B0502020202020204" pitchFamily="34" charset="0"/>
              </a:rPr>
              <a:t>Station </a:t>
            </a:r>
            <a:r>
              <a:rPr lang="en-US" sz="1400" dirty="0">
                <a:latin typeface="Century Gothic" panose="020B0502020202020204" pitchFamily="34" charset="0"/>
              </a:rPr>
              <a:t>Street Festival</a:t>
            </a:r>
          </a:p>
          <a:p>
            <a:pPr marL="285750" lvl="0" indent="-114300">
              <a:buClr>
                <a:srgbClr val="0070C0"/>
              </a:buClr>
              <a:buFont typeface="Arial" panose="020B0604020202020204" pitchFamily="34" charset="0"/>
              <a:buChar char="•"/>
            </a:pPr>
            <a:r>
              <a:rPr lang="en-US" sz="1400" dirty="0">
                <a:latin typeface="Century Gothic" panose="020B0502020202020204" pitchFamily="34" charset="0"/>
              </a:rPr>
              <a:t>Farmer and Artisan Markets</a:t>
            </a:r>
          </a:p>
          <a:p>
            <a:endParaRPr lang="en-US" dirty="0"/>
          </a:p>
        </p:txBody>
      </p:sp>
      <p:sp>
        <p:nvSpPr>
          <p:cNvPr id="12" name="Arc 11">
            <a:extLst>
              <a:ext uri="{FF2B5EF4-FFF2-40B4-BE49-F238E27FC236}">
                <a16:creationId xmlns:a16="http://schemas.microsoft.com/office/drawing/2014/main" id="{E062E825-D35E-894A-AF65-365E7A3E1DCB}"/>
              </a:ext>
            </a:extLst>
          </p:cNvPr>
          <p:cNvSpPr/>
          <p:nvPr/>
        </p:nvSpPr>
        <p:spPr>
          <a:xfrm>
            <a:off x="3716042" y="2558484"/>
            <a:ext cx="1358469" cy="1327042"/>
          </a:xfrm>
          <a:prstGeom prst="arc">
            <a:avLst>
              <a:gd name="adj1" fmla="val 16796179"/>
              <a:gd name="adj2" fmla="val 212727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4CFE402-F262-D944-AF54-8FB303844442}"/>
              </a:ext>
            </a:extLst>
          </p:cNvPr>
          <p:cNvCxnSpPr>
            <a:cxnSpLocks/>
          </p:cNvCxnSpPr>
          <p:nvPr/>
        </p:nvCxnSpPr>
        <p:spPr>
          <a:xfrm>
            <a:off x="2065282" y="3151755"/>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78C9A5E-46E6-9049-8111-DACF954EBB06}"/>
              </a:ext>
            </a:extLst>
          </p:cNvPr>
          <p:cNvSpPr/>
          <p:nvPr/>
        </p:nvSpPr>
        <p:spPr>
          <a:xfrm>
            <a:off x="4305621" y="2970035"/>
            <a:ext cx="346841" cy="3783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39CAFD8-1D32-6645-AE28-0CB0898E2F3F}"/>
              </a:ext>
            </a:extLst>
          </p:cNvPr>
          <p:cNvSpPr/>
          <p:nvPr/>
        </p:nvSpPr>
        <p:spPr>
          <a:xfrm>
            <a:off x="4163731" y="2859674"/>
            <a:ext cx="646386" cy="614856"/>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63756AB-48AA-8E43-B019-111A95A3A78E}"/>
              </a:ext>
            </a:extLst>
          </p:cNvPr>
          <p:cNvSpPr/>
          <p:nvPr/>
        </p:nvSpPr>
        <p:spPr>
          <a:xfrm>
            <a:off x="4021841" y="2709902"/>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F20C62D-A1AF-5649-B1CE-1A7CB56EC95D}"/>
              </a:ext>
            </a:extLst>
          </p:cNvPr>
          <p:cNvCxnSpPr>
            <a:cxnSpLocks/>
          </p:cNvCxnSpPr>
          <p:nvPr/>
        </p:nvCxnSpPr>
        <p:spPr>
          <a:xfrm>
            <a:off x="4496438" y="2128345"/>
            <a:ext cx="0" cy="58155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153E9E0-E213-A74C-B0AC-17AAFBE02D2A}"/>
              </a:ext>
            </a:extLst>
          </p:cNvPr>
          <p:cNvSpPr txBox="1"/>
          <p:nvPr/>
        </p:nvSpPr>
        <p:spPr>
          <a:xfrm>
            <a:off x="3799806" y="3643497"/>
            <a:ext cx="1358469" cy="523220"/>
          </a:xfrm>
          <a:prstGeom prst="rect">
            <a:avLst/>
          </a:prstGeom>
          <a:noFill/>
        </p:spPr>
        <p:txBody>
          <a:bodyPr wrap="square" rtlCol="0">
            <a:spAutoFit/>
          </a:bodyPr>
          <a:lstStyle/>
          <a:p>
            <a:pPr algn="ctr"/>
            <a:r>
              <a:rPr lang="en-US" sz="2800" dirty="0">
                <a:solidFill>
                  <a:schemeClr val="accent2"/>
                </a:solidFill>
                <a:latin typeface="Century Gothic" panose="020B0502020202020204" pitchFamily="34" charset="0"/>
              </a:rPr>
              <a:t>2019</a:t>
            </a:r>
          </a:p>
        </p:txBody>
      </p:sp>
      <p:sp>
        <p:nvSpPr>
          <p:cNvPr id="19" name="Oval 18">
            <a:extLst>
              <a:ext uri="{FF2B5EF4-FFF2-40B4-BE49-F238E27FC236}">
                <a16:creationId xmlns:a16="http://schemas.microsoft.com/office/drawing/2014/main" id="{96F4C62F-4F4E-FF49-8F8F-57092C489C65}"/>
              </a:ext>
            </a:extLst>
          </p:cNvPr>
          <p:cNvSpPr/>
          <p:nvPr/>
        </p:nvSpPr>
        <p:spPr>
          <a:xfrm flipV="1">
            <a:off x="4415171" y="1929833"/>
            <a:ext cx="190802" cy="2044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BA1CA18-C370-5C49-AA53-F1BECCC03C59}"/>
              </a:ext>
            </a:extLst>
          </p:cNvPr>
          <p:cNvCxnSpPr>
            <a:cxnSpLocks/>
          </p:cNvCxnSpPr>
          <p:nvPr/>
        </p:nvCxnSpPr>
        <p:spPr>
          <a:xfrm>
            <a:off x="4944298" y="3148022"/>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205B93A-F4CF-334A-8588-5F120EA2DC7B}"/>
              </a:ext>
            </a:extLst>
          </p:cNvPr>
          <p:cNvSpPr txBox="1"/>
          <p:nvPr/>
        </p:nvSpPr>
        <p:spPr>
          <a:xfrm>
            <a:off x="3292054" y="438089"/>
            <a:ext cx="3035664" cy="1384995"/>
          </a:xfrm>
          <a:prstGeom prst="rect">
            <a:avLst/>
          </a:prstGeom>
          <a:noFill/>
        </p:spPr>
        <p:txBody>
          <a:bodyPr wrap="square" rtlCol="0">
            <a:spAutoFit/>
          </a:bodyPr>
          <a:lstStyle/>
          <a:p>
            <a:pPr marL="125413" lvl="0" indent="-125413">
              <a:buClr>
                <a:srgbClr val="92D050"/>
              </a:buClr>
              <a:buFont typeface="Arial" panose="020B0604020202020204" pitchFamily="34" charset="0"/>
              <a:buChar char="•"/>
            </a:pPr>
            <a:r>
              <a:rPr lang="en-US" sz="1400" dirty="0">
                <a:latin typeface="Century Gothic" panose="020B0502020202020204" pitchFamily="34" charset="0"/>
              </a:rPr>
              <a:t>Station Street Live</a:t>
            </a:r>
          </a:p>
          <a:p>
            <a:pPr marL="125413" lvl="0" indent="-125413">
              <a:buClr>
                <a:srgbClr val="92D050"/>
              </a:buClr>
              <a:buFont typeface="Arial" panose="020B0604020202020204" pitchFamily="34" charset="0"/>
              <a:buChar char="•"/>
            </a:pPr>
            <a:r>
              <a:rPr lang="en-US" sz="1400" dirty="0">
                <a:latin typeface="Century Gothic" panose="020B0502020202020204" pitchFamily="34" charset="0"/>
              </a:rPr>
              <a:t>Opera Education</a:t>
            </a:r>
          </a:p>
          <a:p>
            <a:pPr marL="125413" lvl="0" indent="-125413">
              <a:buClr>
                <a:srgbClr val="92D050"/>
              </a:buClr>
              <a:buFont typeface="Arial" panose="020B0604020202020204" pitchFamily="34" charset="0"/>
              <a:buChar char="•"/>
            </a:pPr>
            <a:r>
              <a:rPr lang="en-US" sz="1400" dirty="0">
                <a:latin typeface="Century Gothic" panose="020B0502020202020204" pitchFamily="34" charset="0"/>
              </a:rPr>
              <a:t>Henry Blair Innovations Camps</a:t>
            </a:r>
          </a:p>
          <a:p>
            <a:pPr marL="125413" lvl="0" indent="-125413">
              <a:buClr>
                <a:srgbClr val="92D050"/>
              </a:buClr>
              <a:buFont typeface="Arial" panose="020B0604020202020204" pitchFamily="34" charset="0"/>
              <a:buChar char="•"/>
            </a:pPr>
            <a:r>
              <a:rPr lang="en-US" sz="1400" dirty="0">
                <a:latin typeface="Century Gothic" panose="020B0502020202020204" pitchFamily="34" charset="0"/>
              </a:rPr>
              <a:t>Jazz Under the Stars</a:t>
            </a:r>
          </a:p>
          <a:p>
            <a:pPr marL="125413" lvl="0" indent="-125413" defTabSz="914400">
              <a:buClr>
                <a:srgbClr val="92D050"/>
              </a:buClr>
              <a:buFont typeface="Arial" panose="020B0604020202020204" pitchFamily="34" charset="0"/>
              <a:buChar char="•"/>
              <a:defRPr/>
            </a:pPr>
            <a:r>
              <a:rPr lang="en-US" sz="1400" dirty="0">
                <a:latin typeface="Century Gothic" panose="020B0502020202020204" pitchFamily="34" charset="0"/>
              </a:rPr>
              <a:t>Farmer and Artisan </a:t>
            </a:r>
            <a:r>
              <a:rPr lang="en-US" sz="1400" dirty="0" smtClean="0">
                <a:latin typeface="Century Gothic" panose="020B0502020202020204" pitchFamily="34" charset="0"/>
              </a:rPr>
              <a:t>Market @ Martindale Oasis Marketplace</a:t>
            </a:r>
            <a:endParaRPr lang="en-US" sz="1400" dirty="0">
              <a:latin typeface="Century Gothic" panose="020B0502020202020204" pitchFamily="34" charset="0"/>
            </a:endParaRPr>
          </a:p>
        </p:txBody>
      </p:sp>
      <p:sp>
        <p:nvSpPr>
          <p:cNvPr id="23" name="Oval 22">
            <a:extLst>
              <a:ext uri="{FF2B5EF4-FFF2-40B4-BE49-F238E27FC236}">
                <a16:creationId xmlns:a16="http://schemas.microsoft.com/office/drawing/2014/main" id="{D668BFF7-4ED1-2E4C-8C1E-9C8758650AFD}"/>
              </a:ext>
            </a:extLst>
          </p:cNvPr>
          <p:cNvSpPr/>
          <p:nvPr/>
        </p:nvSpPr>
        <p:spPr>
          <a:xfrm>
            <a:off x="7471288" y="3007721"/>
            <a:ext cx="347298" cy="340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16B154D-F6D8-6347-8EA2-D10E5B86B029}"/>
              </a:ext>
            </a:extLst>
          </p:cNvPr>
          <p:cNvSpPr/>
          <p:nvPr/>
        </p:nvSpPr>
        <p:spPr>
          <a:xfrm>
            <a:off x="7312601" y="2859674"/>
            <a:ext cx="646386" cy="614856"/>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EFC7A64-A566-6848-8F96-AA0001082FDB}"/>
              </a:ext>
            </a:extLst>
          </p:cNvPr>
          <p:cNvSpPr/>
          <p:nvPr/>
        </p:nvSpPr>
        <p:spPr>
          <a:xfrm>
            <a:off x="7170711" y="2709902"/>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13383E06-0B39-6F41-ADE0-670750474AF4}"/>
              </a:ext>
            </a:extLst>
          </p:cNvPr>
          <p:cNvCxnSpPr>
            <a:cxnSpLocks/>
          </p:cNvCxnSpPr>
          <p:nvPr/>
        </p:nvCxnSpPr>
        <p:spPr>
          <a:xfrm>
            <a:off x="7658474" y="3655168"/>
            <a:ext cx="0" cy="5815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D831BE-6E51-6F4B-AA77-25863F2BC6E1}"/>
              </a:ext>
            </a:extLst>
          </p:cNvPr>
          <p:cNvSpPr txBox="1"/>
          <p:nvPr/>
        </p:nvSpPr>
        <p:spPr>
          <a:xfrm>
            <a:off x="6978228" y="2210136"/>
            <a:ext cx="1358469" cy="523220"/>
          </a:xfrm>
          <a:prstGeom prst="rect">
            <a:avLst/>
          </a:prstGeom>
          <a:noFill/>
        </p:spPr>
        <p:txBody>
          <a:bodyPr wrap="square" rtlCol="0">
            <a:spAutoFit/>
          </a:bodyPr>
          <a:lstStyle/>
          <a:p>
            <a:pPr algn="ctr"/>
            <a:r>
              <a:rPr lang="en-US" sz="2800" dirty="0">
                <a:solidFill>
                  <a:schemeClr val="accent6"/>
                </a:solidFill>
                <a:latin typeface="Century Gothic" panose="020B0502020202020204" pitchFamily="34" charset="0"/>
              </a:rPr>
              <a:t>2020</a:t>
            </a:r>
          </a:p>
        </p:txBody>
      </p:sp>
      <p:sp>
        <p:nvSpPr>
          <p:cNvPr id="28" name="Arc 27">
            <a:extLst>
              <a:ext uri="{FF2B5EF4-FFF2-40B4-BE49-F238E27FC236}">
                <a16:creationId xmlns:a16="http://schemas.microsoft.com/office/drawing/2014/main" id="{A7E915DB-8E0E-D845-9144-6E6703159D01}"/>
              </a:ext>
            </a:extLst>
          </p:cNvPr>
          <p:cNvSpPr/>
          <p:nvPr/>
        </p:nvSpPr>
        <p:spPr>
          <a:xfrm rot="10800000">
            <a:off x="7016328" y="2484501"/>
            <a:ext cx="1358469" cy="1327042"/>
          </a:xfrm>
          <a:prstGeom prst="arc">
            <a:avLst>
              <a:gd name="adj1" fmla="val 16796179"/>
              <a:gd name="adj2" fmla="val 212727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28">
            <a:extLst>
              <a:ext uri="{FF2B5EF4-FFF2-40B4-BE49-F238E27FC236}">
                <a16:creationId xmlns:a16="http://schemas.microsoft.com/office/drawing/2014/main" id="{09440CE8-CC88-0640-A00C-607C7857A9A3}"/>
              </a:ext>
            </a:extLst>
          </p:cNvPr>
          <p:cNvSpPr/>
          <p:nvPr/>
        </p:nvSpPr>
        <p:spPr>
          <a:xfrm>
            <a:off x="7572729" y="4251825"/>
            <a:ext cx="191182" cy="1690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06AE9BB-E841-5C46-AF76-93609016CC55}"/>
              </a:ext>
            </a:extLst>
          </p:cNvPr>
          <p:cNvSpPr txBox="1"/>
          <p:nvPr/>
        </p:nvSpPr>
        <p:spPr>
          <a:xfrm>
            <a:off x="6609971" y="4673345"/>
            <a:ext cx="3529651" cy="1815882"/>
          </a:xfrm>
          <a:prstGeom prst="rect">
            <a:avLst/>
          </a:prstGeom>
          <a:noFill/>
        </p:spPr>
        <p:txBody>
          <a:bodyPr wrap="square" rtlCol="0">
            <a:spAutoFit/>
          </a:bodyPr>
          <a:lstStyle/>
          <a:p>
            <a:pPr marL="125413" indent="-125413">
              <a:buClr>
                <a:srgbClr val="FFC000"/>
              </a:buClr>
              <a:buFont typeface="Arial" panose="020B0604020202020204" pitchFamily="34" charset="0"/>
              <a:buChar char="•"/>
            </a:pPr>
            <a:r>
              <a:rPr lang="en-US" sz="1400" dirty="0">
                <a:latin typeface="Century Gothic" panose="020B0502020202020204" pitchFamily="34" charset="0"/>
              </a:rPr>
              <a:t>Movies in the Park</a:t>
            </a:r>
          </a:p>
          <a:p>
            <a:pPr marL="125413" indent="-125413">
              <a:buClr>
                <a:srgbClr val="FFC000"/>
              </a:buClr>
              <a:buFont typeface="Arial" panose="020B0604020202020204" pitchFamily="34" charset="0"/>
              <a:buChar char="•"/>
            </a:pPr>
            <a:r>
              <a:rPr lang="en-US" sz="1400" dirty="0">
                <a:latin typeface="Century Gothic" panose="020B0502020202020204" pitchFamily="34" charset="0"/>
              </a:rPr>
              <a:t>Opera Education</a:t>
            </a:r>
          </a:p>
          <a:p>
            <a:pPr marL="125413" lvl="0" indent="-125413">
              <a:buClr>
                <a:srgbClr val="FFC000"/>
              </a:buClr>
              <a:buFont typeface="Arial" panose="020B0604020202020204" pitchFamily="34" charset="0"/>
              <a:buChar char="•"/>
            </a:pPr>
            <a:r>
              <a:rPr lang="en-US" sz="1400" dirty="0">
                <a:latin typeface="Century Gothic" panose="020B0502020202020204" pitchFamily="34" charset="0"/>
              </a:rPr>
              <a:t>Henry Blair Innovations Camps</a:t>
            </a:r>
          </a:p>
          <a:p>
            <a:pPr marL="125413" lvl="0" indent="-125413">
              <a:buClr>
                <a:srgbClr val="FFC000"/>
              </a:buClr>
              <a:buSzPts val="1100"/>
              <a:buFont typeface="Arial" panose="020B0604020202020204" pitchFamily="34" charset="0"/>
              <a:buChar char="•"/>
            </a:pPr>
            <a:r>
              <a:rPr lang="en-US" sz="1400" dirty="0">
                <a:latin typeface="Century Gothic" panose="020B0502020202020204" pitchFamily="34" charset="0"/>
              </a:rPr>
              <a:t>Beautification- trees, flowers, public art</a:t>
            </a:r>
          </a:p>
          <a:p>
            <a:pPr marL="125413" indent="-125413">
              <a:buClr>
                <a:srgbClr val="FFC000"/>
              </a:buClr>
              <a:buFont typeface="Arial" panose="020B0604020202020204" pitchFamily="34" charset="0"/>
              <a:buChar char="•"/>
            </a:pPr>
            <a:r>
              <a:rPr lang="en-US" sz="1400" dirty="0">
                <a:latin typeface="Century Gothic" panose="020B0502020202020204" pitchFamily="34" charset="0"/>
              </a:rPr>
              <a:t>Modular Art Showcase</a:t>
            </a:r>
          </a:p>
          <a:p>
            <a:pPr marL="125413" lvl="0" indent="-125413">
              <a:buClr>
                <a:srgbClr val="FFC000"/>
              </a:buClr>
              <a:buFont typeface="Arial" panose="020B0604020202020204" pitchFamily="34" charset="0"/>
              <a:buChar char="•"/>
            </a:pPr>
            <a:r>
              <a:rPr lang="en-US" sz="1400" dirty="0">
                <a:latin typeface="Century Gothic" panose="020B0502020202020204" pitchFamily="34" charset="0"/>
              </a:rPr>
              <a:t>Peach </a:t>
            </a:r>
            <a:r>
              <a:rPr lang="en-US" sz="1400" dirty="0" smtClean="0">
                <a:latin typeface="Century Gothic" panose="020B0502020202020204" pitchFamily="34" charset="0"/>
              </a:rPr>
              <a:t>Fest</a:t>
            </a:r>
            <a:endParaRPr lang="en-US" sz="1400" dirty="0">
              <a:latin typeface="Century Gothic" panose="020B0502020202020204" pitchFamily="34" charset="0"/>
            </a:endParaRPr>
          </a:p>
          <a:p>
            <a:pPr lvl="0" defTabSz="914400">
              <a:buClr>
                <a:srgbClr val="000000"/>
              </a:buClr>
              <a:defRPr/>
            </a:pPr>
            <a:endParaRPr lang="en-US" sz="1400" dirty="0">
              <a:latin typeface="Century Gothic" panose="020B0502020202020204" pitchFamily="34" charset="0"/>
            </a:endParaRPr>
          </a:p>
        </p:txBody>
      </p:sp>
      <p:cxnSp>
        <p:nvCxnSpPr>
          <p:cNvPr id="31" name="Straight Connector 30">
            <a:extLst>
              <a:ext uri="{FF2B5EF4-FFF2-40B4-BE49-F238E27FC236}">
                <a16:creationId xmlns:a16="http://schemas.microsoft.com/office/drawing/2014/main" id="{31E59901-0D81-FA4E-B30A-E004E3AC7830}"/>
              </a:ext>
            </a:extLst>
          </p:cNvPr>
          <p:cNvCxnSpPr>
            <a:cxnSpLocks/>
          </p:cNvCxnSpPr>
          <p:nvPr/>
        </p:nvCxnSpPr>
        <p:spPr>
          <a:xfrm>
            <a:off x="8118479" y="3175096"/>
            <a:ext cx="2240339" cy="74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7B9A05C-F637-1E4C-9AE9-4FD7676AEC3E}"/>
              </a:ext>
            </a:extLst>
          </p:cNvPr>
          <p:cNvSpPr/>
          <p:nvPr/>
        </p:nvSpPr>
        <p:spPr>
          <a:xfrm>
            <a:off x="10645469" y="2931463"/>
            <a:ext cx="349906" cy="3334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8BDF354-4AD1-0847-BE9A-C556B6EFA110}"/>
              </a:ext>
            </a:extLst>
          </p:cNvPr>
          <p:cNvSpPr/>
          <p:nvPr/>
        </p:nvSpPr>
        <p:spPr>
          <a:xfrm>
            <a:off x="10489390" y="2776166"/>
            <a:ext cx="646386" cy="6148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B5202C7E-1ECD-E946-95C0-CCF728579C2B}"/>
              </a:ext>
            </a:extLst>
          </p:cNvPr>
          <p:cNvSpPr/>
          <p:nvPr/>
        </p:nvSpPr>
        <p:spPr>
          <a:xfrm>
            <a:off x="10347500" y="2626394"/>
            <a:ext cx="914400" cy="914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802C43B4-1EF7-0D48-B210-4C411DEA8B2C}"/>
              </a:ext>
            </a:extLst>
          </p:cNvPr>
          <p:cNvCxnSpPr>
            <a:cxnSpLocks/>
          </p:cNvCxnSpPr>
          <p:nvPr/>
        </p:nvCxnSpPr>
        <p:spPr>
          <a:xfrm>
            <a:off x="10823330" y="2032035"/>
            <a:ext cx="0" cy="5815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A0B9C7D-5BB8-1647-B47C-43C721D54406}"/>
              </a:ext>
            </a:extLst>
          </p:cNvPr>
          <p:cNvSpPr txBox="1"/>
          <p:nvPr/>
        </p:nvSpPr>
        <p:spPr>
          <a:xfrm>
            <a:off x="10133348" y="3540794"/>
            <a:ext cx="1358469" cy="523220"/>
          </a:xfrm>
          <a:prstGeom prst="rect">
            <a:avLst/>
          </a:prstGeom>
          <a:noFill/>
        </p:spPr>
        <p:txBody>
          <a:bodyPr wrap="square" rtlCol="0">
            <a:spAutoFit/>
          </a:bodyPr>
          <a:lstStyle/>
          <a:p>
            <a:pPr algn="ctr"/>
            <a:r>
              <a:rPr lang="en-US" sz="2800" dirty="0">
                <a:solidFill>
                  <a:srgbClr val="FF0000"/>
                </a:solidFill>
                <a:latin typeface="Century Gothic" panose="020B0502020202020204" pitchFamily="34" charset="0"/>
              </a:rPr>
              <a:t>2021</a:t>
            </a:r>
          </a:p>
        </p:txBody>
      </p:sp>
      <p:sp>
        <p:nvSpPr>
          <p:cNvPr id="38" name="Arc 37">
            <a:extLst>
              <a:ext uri="{FF2B5EF4-FFF2-40B4-BE49-F238E27FC236}">
                <a16:creationId xmlns:a16="http://schemas.microsoft.com/office/drawing/2014/main" id="{FBF23868-5924-0640-A6D3-7024F675F9DA}"/>
              </a:ext>
            </a:extLst>
          </p:cNvPr>
          <p:cNvSpPr/>
          <p:nvPr/>
        </p:nvSpPr>
        <p:spPr>
          <a:xfrm>
            <a:off x="10078103" y="2472743"/>
            <a:ext cx="1358469" cy="1327042"/>
          </a:xfrm>
          <a:prstGeom prst="arc">
            <a:avLst>
              <a:gd name="adj1" fmla="val 16796179"/>
              <a:gd name="adj2" fmla="val 21592438"/>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42242A4-1FF5-804B-8CA7-767DFF9ECB62}"/>
              </a:ext>
            </a:extLst>
          </p:cNvPr>
          <p:cNvCxnSpPr>
            <a:cxnSpLocks/>
          </p:cNvCxnSpPr>
          <p:nvPr/>
        </p:nvCxnSpPr>
        <p:spPr>
          <a:xfrm>
            <a:off x="11261900" y="3168148"/>
            <a:ext cx="93010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5937025-164B-234A-A0C1-80EFFA43805B}"/>
              </a:ext>
            </a:extLst>
          </p:cNvPr>
          <p:cNvSpPr txBox="1"/>
          <p:nvPr/>
        </p:nvSpPr>
        <p:spPr>
          <a:xfrm>
            <a:off x="9251703" y="72893"/>
            <a:ext cx="3035664" cy="1384995"/>
          </a:xfrm>
          <a:prstGeom prst="rect">
            <a:avLst/>
          </a:prstGeom>
          <a:noFill/>
        </p:spPr>
        <p:txBody>
          <a:bodyPr wrap="square" rtlCol="0">
            <a:spAutoFit/>
          </a:bodyPr>
          <a:lstStyle/>
          <a:p>
            <a:pPr marL="125413" indent="-125413">
              <a:buClr>
                <a:srgbClr val="FF0000"/>
              </a:buClr>
              <a:buFont typeface="Arial" panose="020B0604020202020204" pitchFamily="34" charset="0"/>
              <a:buChar char="•"/>
            </a:pPr>
            <a:r>
              <a:rPr lang="en-US" sz="1400" dirty="0">
                <a:latin typeface="Century Gothic" panose="020B0502020202020204" pitchFamily="34" charset="0"/>
              </a:rPr>
              <a:t>Street Art Showcase</a:t>
            </a:r>
          </a:p>
          <a:p>
            <a:pPr marL="125413" lvl="0" indent="-125413">
              <a:buClr>
                <a:srgbClr val="FF0000"/>
              </a:buClr>
              <a:buFont typeface="Arial" panose="020B0604020202020204" pitchFamily="34" charset="0"/>
              <a:buChar char="•"/>
            </a:pPr>
            <a:r>
              <a:rPr lang="en-US" sz="1400" dirty="0">
                <a:latin typeface="Century Gothic" panose="020B0502020202020204" pitchFamily="34" charset="0"/>
              </a:rPr>
              <a:t>Jazz Under the Stars</a:t>
            </a:r>
          </a:p>
          <a:p>
            <a:pPr marL="125413" lvl="0" indent="-125413">
              <a:buClr>
                <a:srgbClr val="FF0000"/>
              </a:buClr>
              <a:buFont typeface="Arial" panose="020B0604020202020204" pitchFamily="34" charset="0"/>
              <a:buChar char="•"/>
            </a:pPr>
            <a:r>
              <a:rPr lang="en-US" sz="1400" dirty="0">
                <a:latin typeface="Century Gothic" panose="020B0502020202020204" pitchFamily="34" charset="0"/>
              </a:rPr>
              <a:t>Henry Blair Innovations Camps</a:t>
            </a:r>
          </a:p>
          <a:p>
            <a:pPr marL="125413" indent="-125413" defTabSz="914400">
              <a:buClr>
                <a:srgbClr val="FF0000"/>
              </a:buClr>
              <a:buFont typeface="Arial" panose="020B0604020202020204" pitchFamily="34" charset="0"/>
              <a:buChar char="•"/>
              <a:defRPr/>
            </a:pPr>
            <a:r>
              <a:rPr lang="en-US" sz="1400" dirty="0">
                <a:latin typeface="Century Gothic" panose="020B0502020202020204" pitchFamily="34" charset="0"/>
              </a:rPr>
              <a:t>Beautification- trees, flowers, public art</a:t>
            </a:r>
          </a:p>
          <a:p>
            <a:pPr marL="125413" indent="-125413" defTabSz="914400">
              <a:buClr>
                <a:srgbClr val="FF0000"/>
              </a:buClr>
              <a:buFont typeface="Arial" panose="020B0604020202020204" pitchFamily="34" charset="0"/>
              <a:buChar char="•"/>
              <a:defRPr/>
            </a:pPr>
            <a:r>
              <a:rPr lang="en-US" sz="1400" dirty="0">
                <a:latin typeface="Century Gothic" panose="020B0502020202020204" pitchFamily="34" charset="0"/>
              </a:rPr>
              <a:t>Modular Art Showcase</a:t>
            </a:r>
          </a:p>
        </p:txBody>
      </p:sp>
      <p:sp>
        <p:nvSpPr>
          <p:cNvPr id="41" name="TextBox 40">
            <a:extLst>
              <a:ext uri="{FF2B5EF4-FFF2-40B4-BE49-F238E27FC236}">
                <a16:creationId xmlns:a16="http://schemas.microsoft.com/office/drawing/2014/main" id="{8108A7FE-362B-BC43-BB7D-3F7E2C578DD3}"/>
              </a:ext>
            </a:extLst>
          </p:cNvPr>
          <p:cNvSpPr txBox="1"/>
          <p:nvPr/>
        </p:nvSpPr>
        <p:spPr>
          <a:xfrm>
            <a:off x="141890" y="120435"/>
            <a:ext cx="2145426" cy="1569660"/>
          </a:xfrm>
          <a:prstGeom prst="rect">
            <a:avLst/>
          </a:prstGeom>
          <a:noFill/>
        </p:spPr>
        <p:txBody>
          <a:bodyPr wrap="square" rtlCol="0">
            <a:spAutoFit/>
          </a:bodyPr>
          <a:lstStyle/>
          <a:p>
            <a:r>
              <a:rPr lang="en-US" sz="2400" b="1" dirty="0">
                <a:latin typeface="Century Gothic" panose="020B0502020202020204" pitchFamily="34" charset="0"/>
              </a:rPr>
              <a:t>Timeline for Execution of Programs &amp; Events</a:t>
            </a:r>
          </a:p>
        </p:txBody>
      </p:sp>
      <p:grpSp>
        <p:nvGrpSpPr>
          <p:cNvPr id="42" name="Group 41">
            <a:extLst>
              <a:ext uri="{FF2B5EF4-FFF2-40B4-BE49-F238E27FC236}">
                <a16:creationId xmlns:a16="http://schemas.microsoft.com/office/drawing/2014/main" id="{B0573BA1-8321-D34B-BD67-56E0B07FFFD5}"/>
              </a:ext>
            </a:extLst>
          </p:cNvPr>
          <p:cNvGrpSpPr/>
          <p:nvPr/>
        </p:nvGrpSpPr>
        <p:grpSpPr>
          <a:xfrm>
            <a:off x="248901" y="1715485"/>
            <a:ext cx="933513" cy="207149"/>
            <a:chOff x="141890" y="1430163"/>
            <a:chExt cx="933513" cy="207149"/>
          </a:xfrm>
        </p:grpSpPr>
        <p:sp>
          <p:nvSpPr>
            <p:cNvPr id="43" name="Oval 42">
              <a:extLst>
                <a:ext uri="{FF2B5EF4-FFF2-40B4-BE49-F238E27FC236}">
                  <a16:creationId xmlns:a16="http://schemas.microsoft.com/office/drawing/2014/main" id="{692C7CFB-AABA-9D4B-A23D-0861C5486CEE}"/>
                </a:ext>
              </a:extLst>
            </p:cNvPr>
            <p:cNvSpPr/>
            <p:nvPr/>
          </p:nvSpPr>
          <p:spPr>
            <a:xfrm>
              <a:off x="141890" y="1430163"/>
              <a:ext cx="189186" cy="2070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562FCB6-D951-D14C-8675-A3F1F888ACC5}"/>
                </a:ext>
              </a:extLst>
            </p:cNvPr>
            <p:cNvSpPr/>
            <p:nvPr/>
          </p:nvSpPr>
          <p:spPr>
            <a:xfrm>
              <a:off x="379489" y="1430163"/>
              <a:ext cx="189186" cy="2070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2FDC02E-F96B-F84A-B0A3-5AF16A403E96}"/>
                </a:ext>
              </a:extLst>
            </p:cNvPr>
            <p:cNvSpPr/>
            <p:nvPr/>
          </p:nvSpPr>
          <p:spPr>
            <a:xfrm>
              <a:off x="632853" y="1433793"/>
              <a:ext cx="189186" cy="2035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A0613225-9931-D449-8AB2-A4FDF8A4E6B8}"/>
                </a:ext>
              </a:extLst>
            </p:cNvPr>
            <p:cNvSpPr/>
            <p:nvPr/>
          </p:nvSpPr>
          <p:spPr>
            <a:xfrm>
              <a:off x="886216" y="1430163"/>
              <a:ext cx="189187" cy="2070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Oval 48">
            <a:extLst>
              <a:ext uri="{FF2B5EF4-FFF2-40B4-BE49-F238E27FC236}">
                <a16:creationId xmlns:a16="http://schemas.microsoft.com/office/drawing/2014/main" id="{290212D4-AA64-C449-B758-CE99FCB26DB7}"/>
              </a:ext>
            </a:extLst>
          </p:cNvPr>
          <p:cNvSpPr/>
          <p:nvPr/>
        </p:nvSpPr>
        <p:spPr>
          <a:xfrm>
            <a:off x="10735561" y="1825002"/>
            <a:ext cx="190802" cy="2070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868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870" y="110076"/>
            <a:ext cx="4681130" cy="3510848"/>
          </a:xfrm>
          <a:prstGeom prst="rect">
            <a:avLst/>
          </a:prstGeom>
        </p:spPr>
      </p:pic>
      <p:sp>
        <p:nvSpPr>
          <p:cNvPr id="9" name="TextBox 8"/>
          <p:cNvSpPr txBox="1"/>
          <p:nvPr/>
        </p:nvSpPr>
        <p:spPr>
          <a:xfrm>
            <a:off x="914401" y="1631555"/>
            <a:ext cx="5072470" cy="1200329"/>
          </a:xfrm>
          <a:prstGeom prst="rect">
            <a:avLst/>
          </a:prstGeom>
          <a:noFill/>
        </p:spPr>
        <p:txBody>
          <a:bodyPr wrap="square" rtlCol="0">
            <a:spAutoFit/>
          </a:bodyPr>
          <a:lstStyle/>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INITIAL MBCI</a:t>
            </a:r>
          </a:p>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RESULTS</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p:cNvSpPr txBox="1"/>
          <p:nvPr/>
        </p:nvSpPr>
        <p:spPr>
          <a:xfrm>
            <a:off x="1341899" y="3042642"/>
            <a:ext cx="3852518" cy="4154984"/>
          </a:xfrm>
          <a:prstGeom prst="rect">
            <a:avLst/>
          </a:prstGeom>
          <a:noFill/>
        </p:spPr>
        <p:txBody>
          <a:bodyPr wrap="square" lIns="91440" tIns="45720" rIns="91440" bIns="45720" rtlCol="0">
            <a:spAutoFit/>
          </a:bodyPr>
          <a:lstStyle/>
          <a:p>
            <a:pPr marL="228600" lvl="0" indent="-228600">
              <a:buFont typeface="+mj-lt"/>
              <a:buAutoNum type="arabicPeriod"/>
            </a:pPr>
            <a:r>
              <a:rPr lang="en-US" sz="1200" dirty="0"/>
              <a:t>Developed a 25</a:t>
            </a:r>
            <a:r>
              <a:rPr lang="en-US" sz="1200" baseline="30000" dirty="0"/>
              <a:t>th</a:t>
            </a:r>
            <a:r>
              <a:rPr lang="en-US" sz="1200" dirty="0"/>
              <a:t> St. Corridor Plan with Ball State </a:t>
            </a:r>
            <a:r>
              <a:rPr lang="en-US" sz="1200" dirty="0" smtClean="0"/>
              <a:t>University (Built Environment) </a:t>
            </a:r>
            <a:endParaRPr lang="en-US" sz="1200" dirty="0"/>
          </a:p>
          <a:p>
            <a:pPr marL="228600" lvl="0" indent="-228600">
              <a:buFont typeface="+mj-lt"/>
              <a:buAutoNum type="arabicPeriod"/>
            </a:pPr>
            <a:r>
              <a:rPr lang="en-US" sz="1200" dirty="0"/>
              <a:t>Completed a $3 million renovation of the former Jireh Sports </a:t>
            </a:r>
            <a:r>
              <a:rPr lang="en-US" sz="1200" dirty="0" smtClean="0"/>
              <a:t>site and launched phase 2 (Built environment; Education; Workforce Development; Youth)</a:t>
            </a:r>
            <a:endParaRPr lang="en-US" sz="1200" dirty="0"/>
          </a:p>
          <a:p>
            <a:pPr marL="228600" lvl="0" indent="-228600">
              <a:buFont typeface="+mj-lt"/>
              <a:buAutoNum type="arabicPeriod"/>
            </a:pPr>
            <a:r>
              <a:rPr lang="en-US" sz="1200" dirty="0"/>
              <a:t>Developed a scholar housing plan to be implemented in </a:t>
            </a:r>
            <a:r>
              <a:rPr lang="en-US" sz="1200" dirty="0" smtClean="0"/>
              <a:t>2019 (Built environment/Housing Stability)</a:t>
            </a:r>
            <a:endParaRPr lang="en-US" sz="1200" dirty="0"/>
          </a:p>
          <a:p>
            <a:pPr marL="228600" lvl="0" indent="-228600">
              <a:buFont typeface="+mj-lt"/>
              <a:buAutoNum type="arabicPeriod"/>
            </a:pPr>
            <a:r>
              <a:rPr lang="en-US" sz="1200" dirty="0"/>
              <a:t>Launched the generations gardens program </a:t>
            </a:r>
            <a:r>
              <a:rPr lang="en-US" sz="1200" dirty="0" smtClean="0"/>
              <a:t>which </a:t>
            </a:r>
            <a:r>
              <a:rPr lang="en-US" sz="1200" dirty="0"/>
              <a:t>has grown to become the Martindale-Brightwood Food Resource </a:t>
            </a:r>
            <a:r>
              <a:rPr lang="en-US" sz="1200" dirty="0" smtClean="0"/>
              <a:t>Network (Built environment; food access; health promotion)</a:t>
            </a:r>
          </a:p>
          <a:p>
            <a:pPr marL="228600" lvl="0" indent="-228600">
              <a:buFont typeface="+mj-lt"/>
              <a:buAutoNum type="arabicPeriod"/>
            </a:pPr>
            <a:r>
              <a:rPr lang="en-US" sz="1200" dirty="0" smtClean="0"/>
              <a:t>Launched consumer marketplace at 25</a:t>
            </a:r>
            <a:r>
              <a:rPr lang="en-US" sz="1200" baseline="30000" dirty="0" smtClean="0"/>
              <a:t>th</a:t>
            </a:r>
            <a:r>
              <a:rPr lang="en-US" sz="1200" dirty="0" smtClean="0"/>
              <a:t> and Andrew Brown  in partnership with Oasis CDC, EMCC, and Brandywine Creek </a:t>
            </a:r>
            <a:r>
              <a:rPr lang="en-US" sz="1200" dirty="0"/>
              <a:t>Farms </a:t>
            </a:r>
            <a:r>
              <a:rPr lang="en-US" sz="1200" dirty="0" smtClean="0"/>
              <a:t>(Built </a:t>
            </a:r>
            <a:r>
              <a:rPr lang="en-US" sz="1200" dirty="0"/>
              <a:t>environment; food access; health promotion)</a:t>
            </a:r>
            <a:endParaRPr lang="en-US" sz="1200" dirty="0" smtClean="0"/>
          </a:p>
          <a:p>
            <a:pPr marL="228600" lvl="0" indent="-228600">
              <a:buFont typeface="+mj-lt"/>
              <a:buAutoNum type="arabicPeriod"/>
            </a:pPr>
            <a:r>
              <a:rPr lang="en-US" sz="1200" dirty="0" smtClean="0"/>
              <a:t>Advocated and gained investment in community park —Douglass Park (Youth; Built environment)</a:t>
            </a:r>
          </a:p>
          <a:p>
            <a:pPr marL="228600" lvl="0" indent="-228600">
              <a:buFont typeface="+mj-lt"/>
              <a:buAutoNum type="arabicPeriod"/>
            </a:pPr>
            <a:r>
              <a:rPr lang="en-US" sz="1200" dirty="0" smtClean="0"/>
              <a:t>Launched the PACE Recovery Resource Center — (Financial Stability; Workforce Development; Crime &amp; Safety)</a:t>
            </a:r>
            <a:endParaRPr lang="en-US" sz="1200" dirty="0"/>
          </a:p>
          <a:p>
            <a:endParaRPr lang="en-US" sz="1200" dirty="0"/>
          </a:p>
          <a:p>
            <a:endParaRPr lang="en-US" sz="1200" dirty="0"/>
          </a:p>
        </p:txBody>
      </p:sp>
      <p:cxnSp>
        <p:nvCxnSpPr>
          <p:cNvPr id="7" name="Straight Connector 6"/>
          <p:cNvCxnSpPr>
            <a:cxnSpLocks/>
          </p:cNvCxnSpPr>
          <p:nvPr/>
        </p:nvCxnSpPr>
        <p:spPr>
          <a:xfrm flipH="1">
            <a:off x="1430917" y="2901518"/>
            <a:ext cx="140193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Placeholder 1"/>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794" r="17231"/>
          <a:stretch/>
        </p:blipFill>
        <p:spPr>
          <a:xfrm>
            <a:off x="3776614" y="110076"/>
            <a:ext cx="4420511" cy="3214842"/>
          </a:xfrm>
        </p:spPr>
      </p:pic>
      <p:pic>
        <p:nvPicPr>
          <p:cNvPr id="10" name="Picture Placeholder 9"/>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31525" r="31525"/>
          <a:stretch>
            <a:fillRect/>
          </a:stretch>
        </p:blipFill>
        <p:spPr>
          <a:xfrm>
            <a:off x="6284527" y="3297189"/>
            <a:ext cx="2856365" cy="3482686"/>
          </a:xfrm>
        </p:spPr>
      </p:pic>
      <p:pic>
        <p:nvPicPr>
          <p:cNvPr id="6" name="Picture Placeholder 5"/>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4558" r="24558"/>
          <a:stretch>
            <a:fillRect/>
          </a:stretch>
        </p:blipFill>
        <p:spPr>
          <a:xfrm>
            <a:off x="8682810" y="2627090"/>
            <a:ext cx="2922454" cy="3829050"/>
          </a:xfrm>
        </p:spPr>
      </p:pic>
    </p:spTree>
    <p:extLst>
      <p:ext uri="{BB962C8B-B14F-4D97-AF65-F5344CB8AC3E}">
        <p14:creationId xmlns:p14="http://schemas.microsoft.com/office/powerpoint/2010/main" val="206021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38100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charset="0"/>
                <a:ea typeface="Arial" charset="0"/>
                <a:cs typeface="Arial" charset="0"/>
              </a:rPr>
              <a:t>Data Collection and Accountability</a:t>
            </a:r>
            <a:endParaRPr lang="en-US" b="1" dirty="0">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smtClean="0"/>
              <a:t>Defining the problem</a:t>
            </a:r>
          </a:p>
          <a:p>
            <a:r>
              <a:rPr lang="en-US" dirty="0" smtClean="0"/>
              <a:t>Agreeing on lead agents </a:t>
            </a:r>
          </a:p>
          <a:p>
            <a:r>
              <a:rPr lang="en-US" dirty="0" smtClean="0"/>
              <a:t>Agreeing on shared collection methods and metrics across agencies</a:t>
            </a:r>
          </a:p>
          <a:p>
            <a:r>
              <a:rPr lang="en-US" dirty="0" smtClean="0"/>
              <a:t>Valuing our impact (Social Return on Investment example)</a:t>
            </a:r>
          </a:p>
          <a:p>
            <a:r>
              <a:rPr lang="en-US" dirty="0" smtClean="0"/>
              <a:t>Reporting out</a:t>
            </a:r>
          </a:p>
          <a:p>
            <a:r>
              <a:rPr lang="en-US" dirty="0" smtClean="0"/>
              <a:t>Shared accountability through community of practice </a:t>
            </a:r>
          </a:p>
          <a:p>
            <a:r>
              <a:rPr lang="en-US" dirty="0" smtClean="0"/>
              <a:t>Shared accountability through ongoing community engagement</a:t>
            </a:r>
          </a:p>
          <a:p>
            <a:pPr lvl="1"/>
            <a:endParaRPr lang="en-US" dirty="0" smtClean="0"/>
          </a:p>
        </p:txBody>
      </p:sp>
    </p:spTree>
    <p:extLst>
      <p:ext uri="{BB962C8B-B14F-4D97-AF65-F5344CB8AC3E}">
        <p14:creationId xmlns:p14="http://schemas.microsoft.com/office/powerpoint/2010/main" val="989736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charset="0"/>
                <a:ea typeface="Arial" charset="0"/>
                <a:cs typeface="Arial" charset="0"/>
              </a:rPr>
              <a:t>Examples of Mutually </a:t>
            </a:r>
            <a:r>
              <a:rPr lang="en-US" b="1" dirty="0">
                <a:latin typeface="Arial" charset="0"/>
                <a:ea typeface="Arial" charset="0"/>
                <a:cs typeface="Arial" charset="0"/>
              </a:rPr>
              <a:t>R</a:t>
            </a:r>
            <a:r>
              <a:rPr lang="en-US" b="1" dirty="0" smtClean="0">
                <a:latin typeface="Arial" charset="0"/>
                <a:ea typeface="Arial" charset="0"/>
                <a:cs typeface="Arial" charset="0"/>
              </a:rPr>
              <a:t>einforcing </a:t>
            </a:r>
            <a:r>
              <a:rPr lang="en-US" b="1" dirty="0">
                <a:latin typeface="Arial" charset="0"/>
                <a:ea typeface="Arial" charset="0"/>
                <a:cs typeface="Arial" charset="0"/>
              </a:rPr>
              <a:t>A</a:t>
            </a:r>
            <a:r>
              <a:rPr lang="en-US" b="1" dirty="0" smtClean="0">
                <a:latin typeface="Arial" charset="0"/>
                <a:ea typeface="Arial" charset="0"/>
                <a:cs typeface="Arial" charset="0"/>
              </a:rPr>
              <a:t>ctivities</a:t>
            </a:r>
            <a:endParaRPr lang="en-US" b="1" dirty="0">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smtClean="0"/>
              <a:t>Center for Working Families groups</a:t>
            </a:r>
          </a:p>
          <a:p>
            <a:r>
              <a:rPr lang="en-US" dirty="0" smtClean="0"/>
              <a:t>OneVoice and MOVE action teams</a:t>
            </a:r>
          </a:p>
          <a:p>
            <a:r>
              <a:rPr lang="en-US" dirty="0" smtClean="0"/>
              <a:t>Youth collaborative roundtables</a:t>
            </a:r>
          </a:p>
        </p:txBody>
      </p:sp>
    </p:spTree>
    <p:extLst>
      <p:ext uri="{BB962C8B-B14F-4D97-AF65-F5344CB8AC3E}">
        <p14:creationId xmlns:p14="http://schemas.microsoft.com/office/powerpoint/2010/main" val="1185946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8" t="-32592" r="-397" b="31778"/>
          <a:stretch/>
        </p:blipFill>
        <p:spPr>
          <a:xfrm>
            <a:off x="3223626" y="179658"/>
            <a:ext cx="5484945" cy="5424308"/>
          </a:xfrm>
        </p:spPr>
      </p:pic>
    </p:spTree>
    <p:extLst>
      <p:ext uri="{BB962C8B-B14F-4D97-AF65-F5344CB8AC3E}">
        <p14:creationId xmlns:p14="http://schemas.microsoft.com/office/powerpoint/2010/main" val="1850270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71297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a:alphaModFix amt="50000"/>
            <a:extLst>
              <a:ext uri="{28A0092B-C50C-407E-A947-70E740481C1C}">
                <a14:useLocalDpi xmlns:a14="http://schemas.microsoft.com/office/drawing/2010/main" val="0"/>
              </a:ext>
            </a:extLst>
          </a:blip>
          <a:srcRect t="7801" b="7801"/>
          <a:stretch>
            <a:fillRect/>
          </a:stretch>
        </p:blipFill>
        <p:spPr/>
      </p:pic>
      <p:sp>
        <p:nvSpPr>
          <p:cNvPr id="4" name="TextBox 3"/>
          <p:cNvSpPr txBox="1"/>
          <p:nvPr/>
        </p:nvSpPr>
        <p:spPr>
          <a:xfrm>
            <a:off x="2731624" y="4333696"/>
            <a:ext cx="9716947" cy="1938992"/>
          </a:xfrm>
          <a:prstGeom prst="rect">
            <a:avLst/>
          </a:prstGeom>
          <a:noFill/>
        </p:spPr>
        <p:txBody>
          <a:bodyPr wrap="square" rtlCol="0">
            <a:spAutoFit/>
          </a:bodyPr>
          <a:lstStyle/>
          <a:p>
            <a:pPr algn="ctr"/>
            <a:r>
              <a:rPr lang="en-US" sz="6000" b="1" dirty="0" smtClean="0">
                <a:latin typeface="Arial Narrow" charset="0"/>
                <a:ea typeface="Arial Narrow" charset="0"/>
                <a:cs typeface="Arial Narrow" charset="0"/>
              </a:rPr>
              <a:t>Advancing</a:t>
            </a:r>
          </a:p>
          <a:p>
            <a:pPr algn="ctr"/>
            <a:r>
              <a:rPr lang="en-US" sz="6000" b="1" dirty="0" smtClean="0">
                <a:latin typeface="Arial Narrow" charset="0"/>
                <a:ea typeface="Arial Narrow" charset="0"/>
                <a:cs typeface="Arial Narrow" charset="0"/>
              </a:rPr>
              <a:t>Martindale-Brightwood</a:t>
            </a:r>
            <a:r>
              <a:rPr lang="en-US" sz="6000" b="1" dirty="0" smtClean="0">
                <a:latin typeface="Al Bayan" charset="-78"/>
                <a:ea typeface="Al Bayan" charset="-78"/>
                <a:cs typeface="Al Bayan" charset="-78"/>
              </a:rPr>
              <a:t> </a:t>
            </a:r>
            <a:endParaRPr lang="en-US" sz="6000" b="1" dirty="0">
              <a:latin typeface="Al Bayan" charset="-78"/>
              <a:ea typeface="Al Bayan" charset="-78"/>
              <a:cs typeface="Al Bayan" charset="-78"/>
            </a:endParaRPr>
          </a:p>
        </p:txBody>
      </p:sp>
      <p:sp>
        <p:nvSpPr>
          <p:cNvPr id="2" name="TextBox 1"/>
          <p:cNvSpPr txBox="1"/>
          <p:nvPr/>
        </p:nvSpPr>
        <p:spPr>
          <a:xfrm>
            <a:off x="7492679" y="6072633"/>
            <a:ext cx="4479403" cy="400110"/>
          </a:xfrm>
          <a:prstGeom prst="rect">
            <a:avLst/>
          </a:prstGeom>
          <a:noFill/>
        </p:spPr>
        <p:txBody>
          <a:bodyPr wrap="square" rtlCol="0">
            <a:spAutoFit/>
          </a:bodyPr>
          <a:lstStyle/>
          <a:p>
            <a:pPr algn="ctr"/>
            <a:r>
              <a:rPr lang="en-US" sz="2000" b="1" dirty="0" smtClean="0">
                <a:latin typeface="Arial Narrow" charset="0"/>
                <a:ea typeface="Arial Narrow" charset="0"/>
                <a:cs typeface="Arial Narrow" charset="0"/>
              </a:rPr>
              <a:t>People + Place Approach</a:t>
            </a:r>
            <a:endParaRPr lang="en-US" sz="2000" b="1" dirty="0">
              <a:latin typeface="Arial Narrow" charset="0"/>
              <a:ea typeface="Arial Narrow" charset="0"/>
              <a:cs typeface="Arial Narrow" charset="0"/>
            </a:endParaRPr>
          </a:p>
        </p:txBody>
      </p:sp>
    </p:spTree>
    <p:extLst>
      <p:ext uri="{BB962C8B-B14F-4D97-AF65-F5344CB8AC3E}">
        <p14:creationId xmlns:p14="http://schemas.microsoft.com/office/powerpoint/2010/main" val="7425831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4" y="365125"/>
            <a:ext cx="5233060" cy="4907519"/>
          </a:xfrm>
        </p:spPr>
        <p:txBody>
          <a:bodyPr>
            <a:normAutofit/>
          </a:bodyPr>
          <a:lstStyle/>
          <a:p>
            <a:pPr algn="ctr"/>
            <a:r>
              <a:rPr lang="en-US" b="1" dirty="0" smtClean="0">
                <a:latin typeface="Arial" charset="0"/>
                <a:ea typeface="Arial" charset="0"/>
                <a:cs typeface="Arial" charset="0"/>
              </a:rPr>
              <a:t>Martindale-Brightwood Communit</a:t>
            </a:r>
            <a:r>
              <a:rPr lang="en-US" b="1" dirty="0">
                <a:latin typeface="Arial" charset="0"/>
                <a:ea typeface="Arial" charset="0"/>
                <a:cs typeface="Arial" charset="0"/>
              </a:rPr>
              <a:t>y</a:t>
            </a:r>
            <a:r>
              <a:rPr lang="en-US" b="1" dirty="0" smtClean="0">
                <a:latin typeface="Arial" charset="0"/>
                <a:ea typeface="Arial" charset="0"/>
                <a:cs typeface="Arial" charset="0"/>
              </a:rPr>
              <a:t> </a:t>
            </a:r>
            <a:br>
              <a:rPr lang="en-US" b="1" dirty="0" smtClean="0">
                <a:latin typeface="Arial" charset="0"/>
                <a:ea typeface="Arial" charset="0"/>
                <a:cs typeface="Arial" charset="0"/>
              </a:rPr>
            </a:br>
            <a:r>
              <a:rPr lang="en-US" b="1" dirty="0" smtClean="0">
                <a:latin typeface="Arial" charset="0"/>
                <a:ea typeface="Arial" charset="0"/>
                <a:cs typeface="Arial" charset="0"/>
              </a:rPr>
              <a:t>&amp; </a:t>
            </a:r>
            <a:br>
              <a:rPr lang="en-US" b="1" dirty="0" smtClean="0">
                <a:latin typeface="Arial" charset="0"/>
                <a:ea typeface="Arial" charset="0"/>
                <a:cs typeface="Arial" charset="0"/>
              </a:rPr>
            </a:br>
            <a:r>
              <a:rPr lang="en-US" b="1" dirty="0" smtClean="0">
                <a:latin typeface="Arial" charset="0"/>
                <a:ea typeface="Arial" charset="0"/>
                <a:cs typeface="Arial" charset="0"/>
              </a:rPr>
              <a:t>Near </a:t>
            </a:r>
            <a:r>
              <a:rPr lang="en-US" b="1" dirty="0">
                <a:latin typeface="Arial" charset="0"/>
                <a:ea typeface="Arial" charset="0"/>
                <a:cs typeface="Arial" charset="0"/>
              </a:rPr>
              <a:t>N</a:t>
            </a:r>
            <a:r>
              <a:rPr lang="en-US" b="1" dirty="0" smtClean="0">
                <a:latin typeface="Arial" charset="0"/>
                <a:ea typeface="Arial" charset="0"/>
                <a:cs typeface="Arial" charset="0"/>
              </a:rPr>
              <a:t>ortheastside Indianapolis Area</a:t>
            </a:r>
            <a:endParaRPr lang="en-US" b="1" dirty="0">
              <a:latin typeface="Arial" charset="0"/>
              <a:ea typeface="Arial" charset="0"/>
              <a:cs typeface="Arial" charset="0"/>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a:ext>
            </a:extLst>
          </a:blip>
          <a:srcRect l="-284" r="11180"/>
          <a:stretch/>
        </p:blipFill>
        <p:spPr>
          <a:xfrm>
            <a:off x="6052457" y="-32343"/>
            <a:ext cx="6139543" cy="6890343"/>
          </a:xfrm>
        </p:spPr>
      </p:pic>
    </p:spTree>
    <p:extLst>
      <p:ext uri="{BB962C8B-B14F-4D97-AF65-F5344CB8AC3E}">
        <p14:creationId xmlns:p14="http://schemas.microsoft.com/office/powerpoint/2010/main" val="754482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6" name="Rectangle 5"/>
          <p:cNvSpPr/>
          <p:nvPr/>
        </p:nvSpPr>
        <p:spPr>
          <a:xfrm>
            <a:off x="0" y="0"/>
            <a:ext cx="12192000" cy="6858000"/>
          </a:xfrm>
          <a:prstGeom prst="rect">
            <a:avLst/>
          </a:prstGeom>
          <a:gradFill>
            <a:gsLst>
              <a:gs pos="0">
                <a:schemeClr val="tx1">
                  <a:lumMod val="95000"/>
                  <a:lumOff val="5000"/>
                  <a:alpha val="62000"/>
                </a:schemeClr>
              </a:gs>
              <a:gs pos="100000">
                <a:schemeClr val="tx1">
                  <a:lumMod val="95000"/>
                  <a:lumOff val="5000"/>
                  <a:alpha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771650"/>
            <a:ext cx="12192000" cy="3448050"/>
          </a:xfrm>
          <a:prstGeom prst="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773514" y="2103816"/>
            <a:ext cx="4644971" cy="646331"/>
          </a:xfrm>
          <a:prstGeom prst="rect">
            <a:avLst/>
          </a:prstGeom>
          <a:noFill/>
        </p:spPr>
        <p:txBody>
          <a:bodyPr wrap="square" rtlCol="0">
            <a:spAutoFit/>
          </a:bodyPr>
          <a:lstStyle/>
          <a:p>
            <a:pPr algn="ctr"/>
            <a:r>
              <a:rPr lang="en-US" sz="3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ABOUT US</a:t>
            </a:r>
          </a:p>
        </p:txBody>
      </p:sp>
      <p:sp>
        <p:nvSpPr>
          <p:cNvPr id="9" name="TextBox 8"/>
          <p:cNvSpPr txBox="1"/>
          <p:nvPr/>
        </p:nvSpPr>
        <p:spPr>
          <a:xfrm>
            <a:off x="2095498" y="3074294"/>
            <a:ext cx="8001002" cy="867930"/>
          </a:xfrm>
          <a:prstGeom prst="rect">
            <a:avLst/>
          </a:prstGeom>
          <a:noFill/>
        </p:spPr>
        <p:txBody>
          <a:bodyPr wrap="square" lIns="91440" tIns="45720" rIns="91440" bIns="45720" rtlCol="0">
            <a:spAutoFit/>
          </a:bodyPr>
          <a:lstStyle/>
          <a:p>
            <a:pPr algn="ctr">
              <a:lnSpc>
                <a:spcPct val="120000"/>
              </a:lnSpc>
            </a:pPr>
            <a:r>
              <a:rPr lang="en-US" sz="1400" dirty="0" smtClean="0">
                <a:solidFill>
                  <a:schemeClr val="bg1"/>
                </a:solidFill>
                <a:latin typeface="+mj-lt"/>
                <a:cs typeface="Calibri"/>
              </a:rPr>
              <a:t>Martindale-Brigtwood is a community of 10,000+ on the near-northeastside with active, engaged, vocal residents, businesses, and agencies working together to provide community-based solutions that result in thriving people and places.</a:t>
            </a:r>
            <a:endParaRPr lang="en-US" sz="1400" dirty="0">
              <a:solidFill>
                <a:schemeClr val="bg1"/>
              </a:solidFill>
              <a:latin typeface="+mj-lt"/>
              <a:ea typeface="Roboto Thin" charset="0"/>
              <a:cs typeface="Roboto Thin" charset="0"/>
            </a:endParaRPr>
          </a:p>
        </p:txBody>
      </p:sp>
      <p:cxnSp>
        <p:nvCxnSpPr>
          <p:cNvPr id="10" name="Straight Connector 9">
            <a:extLst>
              <a:ext uri="{FF2B5EF4-FFF2-40B4-BE49-F238E27FC236}">
                <a16:creationId xmlns:a16="http://schemas.microsoft.com/office/drawing/2014/main" id="{F3980DFC-6D72-40BF-B19B-D220D4C00CEE}"/>
              </a:ext>
            </a:extLst>
          </p:cNvPr>
          <p:cNvCxnSpPr>
            <a:cxnSpLocks/>
          </p:cNvCxnSpPr>
          <p:nvPr/>
        </p:nvCxnSpPr>
        <p:spPr>
          <a:xfrm flipH="1">
            <a:off x="4188630" y="2828948"/>
            <a:ext cx="36301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6972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458" b="31458"/>
          <a:stretch>
            <a:fillRect/>
          </a:stretch>
        </p:blipFill>
        <p:spPr/>
      </p:pic>
      <p:sp>
        <p:nvSpPr>
          <p:cNvPr id="13" name="Rectangle 12"/>
          <p:cNvSpPr/>
          <p:nvPr/>
        </p:nvSpPr>
        <p:spPr>
          <a:xfrm>
            <a:off x="0" y="0"/>
            <a:ext cx="12192000" cy="33909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954566" y="4893609"/>
            <a:ext cx="2966634" cy="1569660"/>
          </a:xfrm>
          <a:prstGeom prst="rect">
            <a:avLst/>
          </a:prstGeom>
          <a:noFill/>
        </p:spPr>
        <p:txBody>
          <a:bodyPr wrap="square" lIns="91440" tIns="45720" rIns="91440" bIns="45720" rtlCol="0">
            <a:spAutoFit/>
          </a:bodyPr>
          <a:lstStyle/>
          <a:p>
            <a:r>
              <a:rPr lang="en-US" sz="1200" dirty="0">
                <a:latin typeface="+mj-lt"/>
              </a:rPr>
              <a:t>OneVoice is the community congress of Martindale-Brightwood represented by 50% residents and 50% community stakeholders. It is responsible for communicating the SWOT of the area through the Quality of Life Plan; mobilizing stakeholders to take action; and nurturing resident leadership. </a:t>
            </a:r>
          </a:p>
        </p:txBody>
      </p:sp>
      <p:sp>
        <p:nvSpPr>
          <p:cNvPr id="12" name="Freeform 18"/>
          <p:cNvSpPr>
            <a:spLocks noEditPoints="1"/>
          </p:cNvSpPr>
          <p:nvPr/>
        </p:nvSpPr>
        <p:spPr bwMode="auto">
          <a:xfrm>
            <a:off x="5781674" y="3068952"/>
            <a:ext cx="561976" cy="518024"/>
          </a:xfrm>
          <a:custGeom>
            <a:avLst/>
            <a:gdLst>
              <a:gd name="T0" fmla="*/ 58 w 179"/>
              <a:gd name="T1" fmla="*/ 73 h 165"/>
              <a:gd name="T2" fmla="*/ 18 w 179"/>
              <a:gd name="T3" fmla="*/ 73 h 165"/>
              <a:gd name="T4" fmla="*/ 18 w 179"/>
              <a:gd name="T5" fmla="*/ 154 h 165"/>
              <a:gd name="T6" fmla="*/ 58 w 179"/>
              <a:gd name="T7" fmla="*/ 154 h 165"/>
              <a:gd name="T8" fmla="*/ 58 w 179"/>
              <a:gd name="T9" fmla="*/ 73 h 165"/>
              <a:gd name="T10" fmla="*/ 51 w 179"/>
              <a:gd name="T11" fmla="*/ 146 h 165"/>
              <a:gd name="T12" fmla="*/ 25 w 179"/>
              <a:gd name="T13" fmla="*/ 146 h 165"/>
              <a:gd name="T14" fmla="*/ 25 w 179"/>
              <a:gd name="T15" fmla="*/ 81 h 165"/>
              <a:gd name="T16" fmla="*/ 51 w 179"/>
              <a:gd name="T17" fmla="*/ 81 h 165"/>
              <a:gd name="T18" fmla="*/ 51 w 179"/>
              <a:gd name="T19" fmla="*/ 146 h 165"/>
              <a:gd name="T20" fmla="*/ 113 w 179"/>
              <a:gd name="T21" fmla="*/ 41 h 165"/>
              <a:gd name="T22" fmla="*/ 73 w 179"/>
              <a:gd name="T23" fmla="*/ 41 h 165"/>
              <a:gd name="T24" fmla="*/ 73 w 179"/>
              <a:gd name="T25" fmla="*/ 154 h 165"/>
              <a:gd name="T26" fmla="*/ 113 w 179"/>
              <a:gd name="T27" fmla="*/ 154 h 165"/>
              <a:gd name="T28" fmla="*/ 113 w 179"/>
              <a:gd name="T29" fmla="*/ 41 h 165"/>
              <a:gd name="T30" fmla="*/ 106 w 179"/>
              <a:gd name="T31" fmla="*/ 146 h 165"/>
              <a:gd name="T32" fmla="*/ 80 w 179"/>
              <a:gd name="T33" fmla="*/ 146 h 165"/>
              <a:gd name="T34" fmla="*/ 80 w 179"/>
              <a:gd name="T35" fmla="*/ 48 h 165"/>
              <a:gd name="T36" fmla="*/ 106 w 179"/>
              <a:gd name="T37" fmla="*/ 48 h 165"/>
              <a:gd name="T38" fmla="*/ 106 w 179"/>
              <a:gd name="T39" fmla="*/ 146 h 165"/>
              <a:gd name="T40" fmla="*/ 168 w 179"/>
              <a:gd name="T41" fmla="*/ 0 h 165"/>
              <a:gd name="T42" fmla="*/ 128 w 179"/>
              <a:gd name="T43" fmla="*/ 0 h 165"/>
              <a:gd name="T44" fmla="*/ 128 w 179"/>
              <a:gd name="T45" fmla="*/ 154 h 165"/>
              <a:gd name="T46" fmla="*/ 168 w 179"/>
              <a:gd name="T47" fmla="*/ 154 h 165"/>
              <a:gd name="T48" fmla="*/ 168 w 179"/>
              <a:gd name="T49" fmla="*/ 0 h 165"/>
              <a:gd name="T50" fmla="*/ 160 w 179"/>
              <a:gd name="T51" fmla="*/ 146 h 165"/>
              <a:gd name="T52" fmla="*/ 135 w 179"/>
              <a:gd name="T53" fmla="*/ 146 h 165"/>
              <a:gd name="T54" fmla="*/ 135 w 179"/>
              <a:gd name="T55" fmla="*/ 8 h 165"/>
              <a:gd name="T56" fmla="*/ 160 w 179"/>
              <a:gd name="T57" fmla="*/ 8 h 165"/>
              <a:gd name="T58" fmla="*/ 160 w 179"/>
              <a:gd name="T59" fmla="*/ 146 h 165"/>
              <a:gd name="T60" fmla="*/ 0 w 179"/>
              <a:gd name="T61" fmla="*/ 157 h 165"/>
              <a:gd name="T62" fmla="*/ 0 w 179"/>
              <a:gd name="T63" fmla="*/ 165 h 165"/>
              <a:gd name="T64" fmla="*/ 179 w 179"/>
              <a:gd name="T65" fmla="*/ 165 h 165"/>
              <a:gd name="T66" fmla="*/ 179 w 179"/>
              <a:gd name="T67" fmla="*/ 157 h 165"/>
              <a:gd name="T68" fmla="*/ 0 w 179"/>
              <a:gd name="T69" fmla="*/ 15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 h="165">
                <a:moveTo>
                  <a:pt x="58" y="73"/>
                </a:moveTo>
                <a:lnTo>
                  <a:pt x="18" y="73"/>
                </a:lnTo>
                <a:lnTo>
                  <a:pt x="18" y="154"/>
                </a:lnTo>
                <a:lnTo>
                  <a:pt x="58" y="154"/>
                </a:lnTo>
                <a:lnTo>
                  <a:pt x="58" y="73"/>
                </a:lnTo>
                <a:close/>
                <a:moveTo>
                  <a:pt x="51" y="146"/>
                </a:moveTo>
                <a:lnTo>
                  <a:pt x="25" y="146"/>
                </a:lnTo>
                <a:lnTo>
                  <a:pt x="25" y="81"/>
                </a:lnTo>
                <a:lnTo>
                  <a:pt x="51" y="81"/>
                </a:lnTo>
                <a:lnTo>
                  <a:pt x="51" y="146"/>
                </a:lnTo>
                <a:close/>
                <a:moveTo>
                  <a:pt x="113" y="41"/>
                </a:moveTo>
                <a:lnTo>
                  <a:pt x="73" y="41"/>
                </a:lnTo>
                <a:lnTo>
                  <a:pt x="73" y="154"/>
                </a:lnTo>
                <a:lnTo>
                  <a:pt x="113" y="154"/>
                </a:lnTo>
                <a:lnTo>
                  <a:pt x="113" y="41"/>
                </a:lnTo>
                <a:close/>
                <a:moveTo>
                  <a:pt x="106" y="146"/>
                </a:moveTo>
                <a:lnTo>
                  <a:pt x="80" y="146"/>
                </a:lnTo>
                <a:lnTo>
                  <a:pt x="80" y="48"/>
                </a:lnTo>
                <a:lnTo>
                  <a:pt x="106" y="48"/>
                </a:lnTo>
                <a:lnTo>
                  <a:pt x="106" y="146"/>
                </a:lnTo>
                <a:close/>
                <a:moveTo>
                  <a:pt x="168" y="0"/>
                </a:moveTo>
                <a:lnTo>
                  <a:pt x="128" y="0"/>
                </a:lnTo>
                <a:lnTo>
                  <a:pt x="128" y="154"/>
                </a:lnTo>
                <a:lnTo>
                  <a:pt x="168" y="154"/>
                </a:lnTo>
                <a:lnTo>
                  <a:pt x="168" y="0"/>
                </a:lnTo>
                <a:close/>
                <a:moveTo>
                  <a:pt x="160" y="146"/>
                </a:moveTo>
                <a:lnTo>
                  <a:pt x="135" y="146"/>
                </a:lnTo>
                <a:lnTo>
                  <a:pt x="135" y="8"/>
                </a:lnTo>
                <a:lnTo>
                  <a:pt x="160" y="8"/>
                </a:lnTo>
                <a:lnTo>
                  <a:pt x="160" y="146"/>
                </a:lnTo>
                <a:close/>
                <a:moveTo>
                  <a:pt x="0" y="157"/>
                </a:moveTo>
                <a:lnTo>
                  <a:pt x="0" y="165"/>
                </a:lnTo>
                <a:lnTo>
                  <a:pt x="179" y="165"/>
                </a:lnTo>
                <a:lnTo>
                  <a:pt x="179" y="157"/>
                </a:lnTo>
                <a:lnTo>
                  <a:pt x="0" y="15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4" name="TextBox 13"/>
          <p:cNvSpPr txBox="1"/>
          <p:nvPr/>
        </p:nvSpPr>
        <p:spPr>
          <a:xfrm>
            <a:off x="4533420" y="4893609"/>
            <a:ext cx="2966634" cy="1015663"/>
          </a:xfrm>
          <a:prstGeom prst="rect">
            <a:avLst/>
          </a:prstGeom>
          <a:noFill/>
        </p:spPr>
        <p:txBody>
          <a:bodyPr wrap="square" lIns="91440" tIns="45720" rIns="91440" bIns="45720" rtlCol="0">
            <a:spAutoFit/>
          </a:bodyPr>
          <a:lstStyle/>
          <a:p>
            <a:r>
              <a:rPr lang="en-US" sz="1200" dirty="0" smtClean="0">
                <a:latin typeface="+mj-lt"/>
              </a:rPr>
              <a:t>MOVE is the “action team” </a:t>
            </a:r>
            <a:r>
              <a:rPr lang="en-US" sz="1200" dirty="0">
                <a:latin typeface="+mj-lt"/>
              </a:rPr>
              <a:t>of OneVoice with the responsibility of creating strategies that result in fulfilling the goals of the Quality of Life Plan and developing community leadership.</a:t>
            </a:r>
          </a:p>
        </p:txBody>
      </p:sp>
      <p:sp>
        <p:nvSpPr>
          <p:cNvPr id="15" name="TextBox 14"/>
          <p:cNvSpPr txBox="1"/>
          <p:nvPr/>
        </p:nvSpPr>
        <p:spPr>
          <a:xfrm>
            <a:off x="8112274" y="4893609"/>
            <a:ext cx="2966634" cy="1628779"/>
          </a:xfrm>
          <a:prstGeom prst="rect">
            <a:avLst/>
          </a:prstGeom>
          <a:noFill/>
        </p:spPr>
        <p:txBody>
          <a:bodyPr wrap="square" lIns="91440" tIns="45720" rIns="91440" bIns="45720" rtlCol="0">
            <a:spAutoFit/>
          </a:bodyPr>
          <a:lstStyle/>
          <a:p>
            <a:pPr>
              <a:lnSpc>
                <a:spcPct val="120000"/>
              </a:lnSpc>
            </a:pPr>
            <a:r>
              <a:rPr lang="en-US" sz="1200" dirty="0" smtClean="0">
                <a:latin typeface="+mj-lt"/>
              </a:rPr>
              <a:t>Backbone agencies are responsible </a:t>
            </a:r>
            <a:r>
              <a:rPr lang="en-US" sz="1200" dirty="0">
                <a:latin typeface="+mj-lt"/>
              </a:rPr>
              <a:t>for implementation and evaluation of specific, time-bound community directives to advance QoL goals; provide strategic direction; and connect partners to resources in order to meet community objectives.</a:t>
            </a:r>
          </a:p>
          <a:p>
            <a:pPr algn="ctr">
              <a:lnSpc>
                <a:spcPct val="120000"/>
              </a:lnSpc>
            </a:pPr>
            <a:endParaRPr lang="en-US" sz="1200" dirty="0">
              <a:solidFill>
                <a:schemeClr val="bg1">
                  <a:lumMod val="50000"/>
                </a:schemeClr>
              </a:solidFill>
              <a:latin typeface="+mj-lt"/>
              <a:ea typeface="Roboto Thin" charset="0"/>
              <a:cs typeface="Roboto Thin" charset="0"/>
            </a:endParaRPr>
          </a:p>
        </p:txBody>
      </p:sp>
      <p:sp>
        <p:nvSpPr>
          <p:cNvPr id="16" name="TextBox 15"/>
          <p:cNvSpPr txBox="1"/>
          <p:nvPr/>
        </p:nvSpPr>
        <p:spPr>
          <a:xfrm>
            <a:off x="1517919" y="4420658"/>
            <a:ext cx="1839928" cy="338554"/>
          </a:xfrm>
          <a:prstGeom prst="rect">
            <a:avLst/>
          </a:prstGeom>
          <a:noFill/>
        </p:spPr>
        <p:txBody>
          <a:bodyPr wrap="square" rtlCol="0">
            <a:spAutoFit/>
          </a:bodyPr>
          <a:lstStyle/>
          <a:p>
            <a:pPr algn="ctr"/>
            <a:r>
              <a:rPr lang="en-US" sz="1600" dirty="0" smtClean="0">
                <a:solidFill>
                  <a:schemeClr val="accent1"/>
                </a:solidFill>
                <a:latin typeface="Lato Light" panose="020F0502020204030203" pitchFamily="34" charset="0"/>
                <a:ea typeface="Lato Light" panose="020F0502020204030203" pitchFamily="34" charset="0"/>
                <a:cs typeface="Lato Light" panose="020F0502020204030203" pitchFamily="34" charset="0"/>
              </a:rPr>
              <a:t>OneVoice</a:t>
            </a:r>
            <a:endParaRPr lang="en-US" sz="1600" dirty="0">
              <a:solidFill>
                <a:schemeClr val="accent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TextBox 16"/>
          <p:cNvSpPr txBox="1"/>
          <p:nvPr/>
        </p:nvSpPr>
        <p:spPr>
          <a:xfrm>
            <a:off x="5096773" y="4420658"/>
            <a:ext cx="1839928" cy="338554"/>
          </a:xfrm>
          <a:prstGeom prst="rect">
            <a:avLst/>
          </a:prstGeom>
          <a:noFill/>
        </p:spPr>
        <p:txBody>
          <a:bodyPr wrap="square" rtlCol="0">
            <a:spAutoFit/>
          </a:bodyPr>
          <a:lstStyle/>
          <a:p>
            <a:pPr algn="ctr"/>
            <a:r>
              <a:rPr lang="en-US" sz="1600" dirty="0" smtClean="0">
                <a:solidFill>
                  <a:schemeClr val="accent1"/>
                </a:solidFill>
                <a:latin typeface="Lato Light" panose="020F0502020204030203" pitchFamily="34" charset="0"/>
                <a:ea typeface="Lato Light" panose="020F0502020204030203" pitchFamily="34" charset="0"/>
                <a:cs typeface="Lato Light" panose="020F0502020204030203" pitchFamily="34" charset="0"/>
              </a:rPr>
              <a:t>MOVE</a:t>
            </a:r>
            <a:endParaRPr lang="en-US" sz="1600" dirty="0">
              <a:solidFill>
                <a:schemeClr val="accent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8" name="TextBox 17"/>
          <p:cNvSpPr txBox="1"/>
          <p:nvPr/>
        </p:nvSpPr>
        <p:spPr>
          <a:xfrm>
            <a:off x="8675627" y="4420658"/>
            <a:ext cx="1839928" cy="338554"/>
          </a:xfrm>
          <a:prstGeom prst="rect">
            <a:avLst/>
          </a:prstGeom>
          <a:noFill/>
        </p:spPr>
        <p:txBody>
          <a:bodyPr wrap="square" rtlCol="0">
            <a:spAutoFit/>
          </a:bodyPr>
          <a:lstStyle/>
          <a:p>
            <a:pPr algn="ctr"/>
            <a:r>
              <a:rPr lang="en-US" sz="1600" dirty="0" smtClean="0">
                <a:solidFill>
                  <a:schemeClr val="accent1"/>
                </a:solidFill>
                <a:latin typeface="Lato Light" panose="020F0502020204030203" pitchFamily="34" charset="0"/>
                <a:ea typeface="Lato Light" panose="020F0502020204030203" pitchFamily="34" charset="0"/>
                <a:cs typeface="Lato Light" panose="020F0502020204030203" pitchFamily="34" charset="0"/>
              </a:rPr>
              <a:t>Backbone Agencies</a:t>
            </a:r>
            <a:endParaRPr lang="en-US" sz="1600" dirty="0">
              <a:solidFill>
                <a:schemeClr val="accent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ardrop 4"/>
          <p:cNvSpPr/>
          <p:nvPr/>
        </p:nvSpPr>
        <p:spPr>
          <a:xfrm>
            <a:off x="5462947" y="2674833"/>
            <a:ext cx="1435100" cy="1435100"/>
          </a:xfrm>
          <a:prstGeom prst="teardrop">
            <a:avLst/>
          </a:prstGeom>
          <a:solidFill>
            <a:schemeClr val="accent1"/>
          </a:solidFill>
          <a:ln w="47625">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p:cNvSpPr txBox="1"/>
          <p:nvPr/>
        </p:nvSpPr>
        <p:spPr>
          <a:xfrm>
            <a:off x="5633094" y="2918148"/>
            <a:ext cx="1264954" cy="923330"/>
          </a:xfrm>
          <a:prstGeom prst="rect">
            <a:avLst/>
          </a:prstGeom>
          <a:noFill/>
        </p:spPr>
        <p:txBody>
          <a:bodyPr wrap="square" rtlCol="0">
            <a:spAutoFit/>
          </a:bodyPr>
          <a:lstStyle/>
          <a:p>
            <a:r>
              <a:rPr lang="en-US" dirty="0" smtClean="0">
                <a:solidFill>
                  <a:schemeClr val="bg1"/>
                </a:solidFill>
              </a:rPr>
              <a:t>Community Action Structure</a:t>
            </a:r>
            <a:endParaRPr lang="en-US" dirty="0">
              <a:solidFill>
                <a:schemeClr val="bg1"/>
              </a:solidFill>
            </a:endParaRPr>
          </a:p>
        </p:txBody>
      </p:sp>
    </p:spTree>
    <p:extLst>
      <p:ext uri="{BB962C8B-B14F-4D97-AF65-F5344CB8AC3E}">
        <p14:creationId xmlns:p14="http://schemas.microsoft.com/office/powerpoint/2010/main" val="19772754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2" grpId="0" animBg="1"/>
      <p:bldP spid="14" grpId="0"/>
      <p:bldP spid="15" grpId="0"/>
      <p:bldP spid="16" grpId="0"/>
      <p:bldP spid="17" grpId="0"/>
      <p:bldP spid="18"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484DD16-2219-46C8-A0BF-19B2BCD6EC92}"/>
              </a:ext>
            </a:extLst>
          </p:cNvPr>
          <p:cNvSpPr/>
          <p:nvPr/>
        </p:nvSpPr>
        <p:spPr>
          <a:xfrm>
            <a:off x="1097381" y="1293247"/>
            <a:ext cx="6875260" cy="4451289"/>
          </a:xfrm>
          <a:custGeom>
            <a:avLst/>
            <a:gdLst/>
            <a:ahLst/>
            <a:cxnLst/>
            <a:rect l="l" t="t" r="r" b="b"/>
            <a:pathLst>
              <a:path w="6875260" h="4451289">
                <a:moveTo>
                  <a:pt x="2870988" y="0"/>
                </a:moveTo>
                <a:lnTo>
                  <a:pt x="3928720" y="0"/>
                </a:lnTo>
                <a:lnTo>
                  <a:pt x="4098713" y="2562482"/>
                </a:lnTo>
                <a:lnTo>
                  <a:pt x="5546798" y="12592"/>
                </a:lnTo>
                <a:lnTo>
                  <a:pt x="6875260" y="12592"/>
                </a:lnTo>
                <a:lnTo>
                  <a:pt x="4212042" y="4451289"/>
                </a:lnTo>
                <a:lnTo>
                  <a:pt x="3116534" y="4451289"/>
                </a:lnTo>
                <a:lnTo>
                  <a:pt x="2915060" y="1945471"/>
                </a:lnTo>
                <a:lnTo>
                  <a:pt x="1372534" y="4451289"/>
                </a:lnTo>
                <a:lnTo>
                  <a:pt x="283322" y="4451289"/>
                </a:lnTo>
                <a:lnTo>
                  <a:pt x="0" y="12592"/>
                </a:lnTo>
                <a:lnTo>
                  <a:pt x="1265502" y="12592"/>
                </a:lnTo>
                <a:lnTo>
                  <a:pt x="1347350" y="2562482"/>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8B3F92-F2CA-4CCD-A32C-8850A880D3C4}"/>
              </a:ext>
            </a:extLst>
          </p:cNvPr>
          <p:cNvSpPr txBox="1"/>
          <p:nvPr/>
        </p:nvSpPr>
        <p:spPr>
          <a:xfrm>
            <a:off x="7090823" y="1803005"/>
            <a:ext cx="4644971" cy="1200329"/>
          </a:xfrm>
          <a:prstGeom prst="rect">
            <a:avLst/>
          </a:prstGeom>
          <a:noFill/>
        </p:spPr>
        <p:txBody>
          <a:bodyPr wrap="square" rtlCol="0">
            <a:spAutoFit/>
          </a:bodyPr>
          <a:lstStyle/>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   COMMUNITY</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   ANALYSIS</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TextBox 7">
            <a:extLst>
              <a:ext uri="{FF2B5EF4-FFF2-40B4-BE49-F238E27FC236}">
                <a16:creationId xmlns:a16="http://schemas.microsoft.com/office/drawing/2014/main" id="{65942D96-3367-450D-9C3A-1233D3472074}"/>
              </a:ext>
            </a:extLst>
          </p:cNvPr>
          <p:cNvSpPr txBox="1"/>
          <p:nvPr/>
        </p:nvSpPr>
        <p:spPr>
          <a:xfrm>
            <a:off x="7079856" y="3518892"/>
            <a:ext cx="3852518" cy="2308324"/>
          </a:xfrm>
          <a:prstGeom prst="rect">
            <a:avLst/>
          </a:prstGeom>
          <a:noFill/>
        </p:spPr>
        <p:txBody>
          <a:bodyPr wrap="square" lIns="91440" tIns="45720" rIns="91440" bIns="45720" rtlCol="0">
            <a:spAutoFit/>
          </a:bodyPr>
          <a:lstStyle/>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Low-level Educational achievement</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Low level of affordable housing stock</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Low economic mobility and opportunity</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High unemployment</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Perception of disconnection and disinvestment</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High crime rates</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Roboto Thin" charset="0"/>
              </a:rPr>
              <a:t>Cultural and environmental abandonment</a:t>
            </a:r>
          </a:p>
          <a:p>
            <a:pPr marL="171450" indent="-171450">
              <a:lnSpc>
                <a:spcPct val="120000"/>
              </a:lnSpc>
              <a:buFont typeface="Arial" charset="0"/>
              <a:buChar char="•"/>
            </a:pPr>
            <a:endParaRPr lang="en-US" sz="1200" dirty="0" smtClean="0">
              <a:solidFill>
                <a:schemeClr val="bg1">
                  <a:lumMod val="50000"/>
                </a:schemeClr>
              </a:solidFill>
              <a:latin typeface="+mj-lt"/>
              <a:ea typeface="Roboto Thin" charset="0"/>
              <a:cs typeface="Roboto Thin" charset="0"/>
            </a:endParaRPr>
          </a:p>
          <a:p>
            <a:pPr marL="171450" indent="-171450">
              <a:lnSpc>
                <a:spcPct val="120000"/>
              </a:lnSpc>
              <a:buFont typeface="Arial" charset="0"/>
              <a:buChar char="•"/>
            </a:pPr>
            <a:endParaRPr lang="en-US" sz="1200" dirty="0" smtClean="0">
              <a:solidFill>
                <a:schemeClr val="bg1">
                  <a:lumMod val="50000"/>
                </a:schemeClr>
              </a:solidFill>
              <a:latin typeface="+mj-lt"/>
              <a:ea typeface="Roboto Thin" charset="0"/>
              <a:cs typeface="Roboto Thin" charset="0"/>
            </a:endParaRPr>
          </a:p>
          <a:p>
            <a:pPr>
              <a:lnSpc>
                <a:spcPct val="120000"/>
              </a:lnSpc>
            </a:pPr>
            <a:endParaRPr lang="en-US" sz="1200" dirty="0">
              <a:solidFill>
                <a:schemeClr val="bg1">
                  <a:lumMod val="50000"/>
                </a:schemeClr>
              </a:solidFill>
              <a:latin typeface="+mj-lt"/>
              <a:ea typeface="Roboto Thin" charset="0"/>
              <a:cs typeface="Roboto Thin" charset="0"/>
            </a:endParaRPr>
          </a:p>
        </p:txBody>
      </p:sp>
      <p:sp>
        <p:nvSpPr>
          <p:cNvPr id="10" name="Rectangle: Rounded Corners 9">
            <a:extLst>
              <a:ext uri="{FF2B5EF4-FFF2-40B4-BE49-F238E27FC236}">
                <a16:creationId xmlns:a16="http://schemas.microsoft.com/office/drawing/2014/main" id="{2A370AE3-EEE1-41BC-AF0C-52109F1DA1B1}"/>
              </a:ext>
            </a:extLst>
          </p:cNvPr>
          <p:cNvSpPr/>
          <p:nvPr/>
        </p:nvSpPr>
        <p:spPr>
          <a:xfrm>
            <a:off x="7137007" y="3146365"/>
            <a:ext cx="1671269" cy="2899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E5B7945-69CA-4198-8AFD-B045BA1161BE}"/>
              </a:ext>
            </a:extLst>
          </p:cNvPr>
          <p:cNvSpPr txBox="1"/>
          <p:nvPr/>
        </p:nvSpPr>
        <p:spPr>
          <a:xfrm>
            <a:off x="7144585" y="3111893"/>
            <a:ext cx="1663692" cy="324448"/>
          </a:xfrm>
          <a:prstGeom prst="rect">
            <a:avLst/>
          </a:prstGeom>
          <a:noFill/>
        </p:spPr>
        <p:txBody>
          <a:bodyPr wrap="square" lIns="91440" tIns="45720" rIns="91440" bIns="45720" rtlCol="0">
            <a:spAutoFit/>
          </a:bodyPr>
          <a:lstStyle/>
          <a:p>
            <a:pPr algn="ctr">
              <a:lnSpc>
                <a:spcPct val="120000"/>
              </a:lnSpc>
            </a:pP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Weakness</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076" r="9076"/>
          <a:stretch>
            <a:fillRect/>
          </a:stretch>
        </p:blipFill>
        <p:spPr/>
      </p:pic>
    </p:spTree>
    <p:extLst>
      <p:ext uri="{BB962C8B-B14F-4D97-AF65-F5344CB8AC3E}">
        <p14:creationId xmlns:p14="http://schemas.microsoft.com/office/powerpoint/2010/main" val="186868531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B085F8-2BA4-4E61-A297-0C67E2CDAFCC}"/>
              </a:ext>
            </a:extLst>
          </p:cNvPr>
          <p:cNvSpPr/>
          <p:nvPr/>
        </p:nvSpPr>
        <p:spPr>
          <a:xfrm>
            <a:off x="2436663" y="826265"/>
            <a:ext cx="4914399" cy="5220151"/>
          </a:xfrm>
          <a:custGeom>
            <a:avLst/>
            <a:gdLst/>
            <a:ahLst/>
            <a:cxnLst/>
            <a:rect l="l" t="t" r="r" b="b"/>
            <a:pathLst>
              <a:path w="4977640" h="5287327">
                <a:moveTo>
                  <a:pt x="347452" y="0"/>
                </a:moveTo>
                <a:lnTo>
                  <a:pt x="4977640" y="0"/>
                </a:lnTo>
                <a:lnTo>
                  <a:pt x="4637741" y="1284065"/>
                </a:lnTo>
                <a:lnTo>
                  <a:pt x="3051543" y="1284065"/>
                </a:lnTo>
                <a:lnTo>
                  <a:pt x="1978971" y="5287327"/>
                </a:lnTo>
                <a:lnTo>
                  <a:pt x="506072" y="5287327"/>
                </a:lnTo>
                <a:lnTo>
                  <a:pt x="1586198" y="1284065"/>
                </a:lnTo>
                <a:lnTo>
                  <a:pt x="0" y="1284065"/>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49678F-208D-46B8-B611-365285D9B57C}"/>
              </a:ext>
            </a:extLst>
          </p:cNvPr>
          <p:cNvSpPr txBox="1"/>
          <p:nvPr/>
        </p:nvSpPr>
        <p:spPr>
          <a:xfrm>
            <a:off x="7090823" y="1803005"/>
            <a:ext cx="4644971" cy="1200329"/>
          </a:xfrm>
          <a:prstGeom prst="rect">
            <a:avLst/>
          </a:prstGeom>
          <a:noFill/>
        </p:spPr>
        <p:txBody>
          <a:bodyPr wrap="square" rtlCol="0">
            <a:spAutoFit/>
          </a:bodyPr>
          <a:lstStyle/>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COMMUNITY</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a:p>
            <a:r>
              <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ANALYSIS</a:t>
            </a:r>
          </a:p>
        </p:txBody>
      </p:sp>
      <p:sp>
        <p:nvSpPr>
          <p:cNvPr id="13" name="TextBox 12">
            <a:extLst>
              <a:ext uri="{FF2B5EF4-FFF2-40B4-BE49-F238E27FC236}">
                <a16:creationId xmlns:a16="http://schemas.microsoft.com/office/drawing/2014/main" id="{F46D27EE-4AE8-42DE-ABD3-DAE7015A087F}"/>
              </a:ext>
            </a:extLst>
          </p:cNvPr>
          <p:cNvSpPr txBox="1"/>
          <p:nvPr/>
        </p:nvSpPr>
        <p:spPr>
          <a:xfrm>
            <a:off x="7079856" y="3518892"/>
            <a:ext cx="3852518" cy="2308324"/>
          </a:xfrm>
          <a:prstGeom prst="rect">
            <a:avLst/>
          </a:prstGeom>
          <a:noFill/>
        </p:spPr>
        <p:txBody>
          <a:bodyPr wrap="square" lIns="91440" tIns="45720" rIns="91440" bIns="45720" rtlCol="0">
            <a:spAutoFit/>
          </a:bodyPr>
          <a:lstStyle/>
          <a:p>
            <a:pPr marL="171450" indent="-171450">
              <a:lnSpc>
                <a:spcPct val="120000"/>
              </a:lnSpc>
              <a:buFont typeface="Arial" charset="0"/>
              <a:buChar char="•"/>
            </a:pPr>
            <a:r>
              <a:rPr lang="en-US" sz="1200" dirty="0" smtClean="0">
                <a:solidFill>
                  <a:schemeClr val="bg1">
                    <a:lumMod val="50000"/>
                  </a:schemeClr>
                </a:solidFill>
                <a:latin typeface="+mj-lt"/>
                <a:cs typeface="Calibri"/>
              </a:rPr>
              <a:t>Outside investors leveraging  economic development opportunity, yet  disconnect to the community  and community vision</a:t>
            </a:r>
          </a:p>
          <a:p>
            <a:pPr marL="171450" indent="-171450">
              <a:lnSpc>
                <a:spcPct val="120000"/>
              </a:lnSpc>
              <a:buFont typeface="Arial" charset="0"/>
              <a:buChar char="•"/>
            </a:pPr>
            <a:r>
              <a:rPr lang="en-US" sz="1200" dirty="0" smtClean="0">
                <a:solidFill>
                  <a:schemeClr val="bg1">
                    <a:lumMod val="50000"/>
                  </a:schemeClr>
                </a:solidFill>
                <a:latin typeface="+mj-lt"/>
                <a:cs typeface="Calibri"/>
              </a:rPr>
              <a:t>Leadership relocating</a:t>
            </a:r>
          </a:p>
          <a:p>
            <a:pPr marL="171450" indent="-171450">
              <a:lnSpc>
                <a:spcPct val="120000"/>
              </a:lnSpc>
              <a:buFont typeface="Arial" charset="0"/>
              <a:buChar char="•"/>
            </a:pPr>
            <a:r>
              <a:rPr lang="en-US" sz="1200" dirty="0" smtClean="0">
                <a:solidFill>
                  <a:schemeClr val="bg1">
                    <a:lumMod val="50000"/>
                  </a:schemeClr>
                </a:solidFill>
                <a:latin typeface="+mj-lt"/>
                <a:cs typeface="Calibri"/>
              </a:rPr>
              <a:t>Systems of silo-ed  community development activity</a:t>
            </a:r>
          </a:p>
          <a:p>
            <a:pPr marL="171450" indent="-171450">
              <a:lnSpc>
                <a:spcPct val="120000"/>
              </a:lnSpc>
              <a:buFont typeface="Arial" charset="0"/>
              <a:buChar char="•"/>
            </a:pPr>
            <a:r>
              <a:rPr lang="en-US" sz="1200" dirty="0" smtClean="0">
                <a:solidFill>
                  <a:schemeClr val="bg1">
                    <a:lumMod val="50000"/>
                  </a:schemeClr>
                </a:solidFill>
                <a:latin typeface="+mj-lt"/>
                <a:cs typeface="Calibri"/>
              </a:rPr>
              <a:t>System of silo-ed investments</a:t>
            </a:r>
          </a:p>
          <a:p>
            <a:pPr marL="171450" indent="-171450">
              <a:lnSpc>
                <a:spcPct val="120000"/>
              </a:lnSpc>
              <a:buFont typeface="Arial" charset="0"/>
              <a:buChar char="•"/>
            </a:pPr>
            <a:r>
              <a:rPr lang="en-US" sz="1200" dirty="0" smtClean="0">
                <a:solidFill>
                  <a:schemeClr val="bg1">
                    <a:lumMod val="50000"/>
                  </a:schemeClr>
                </a:solidFill>
                <a:latin typeface="+mj-lt"/>
                <a:cs typeface="Calibri"/>
              </a:rPr>
              <a:t>Delay in coordinated action</a:t>
            </a:r>
          </a:p>
          <a:p>
            <a:pPr marL="171450" indent="-171450">
              <a:lnSpc>
                <a:spcPct val="120000"/>
              </a:lnSpc>
              <a:buFont typeface="Arial" charset="0"/>
              <a:buChar char="•"/>
            </a:pPr>
            <a:endParaRPr lang="en-US" sz="1200" dirty="0" smtClean="0">
              <a:solidFill>
                <a:schemeClr val="bg1">
                  <a:lumMod val="50000"/>
                </a:schemeClr>
              </a:solidFill>
              <a:latin typeface="+mj-lt"/>
              <a:cs typeface="Calibri"/>
            </a:endParaRPr>
          </a:p>
          <a:p>
            <a:pPr>
              <a:lnSpc>
                <a:spcPct val="120000"/>
              </a:lnSpc>
            </a:pPr>
            <a:endParaRPr lang="en-US" sz="1200" dirty="0" smtClean="0">
              <a:solidFill>
                <a:schemeClr val="bg1">
                  <a:lumMod val="50000"/>
                </a:schemeClr>
              </a:solidFill>
              <a:latin typeface="+mj-lt"/>
              <a:cs typeface="Calibri"/>
            </a:endParaRPr>
          </a:p>
          <a:p>
            <a:pPr>
              <a:lnSpc>
                <a:spcPct val="120000"/>
              </a:lnSpc>
            </a:pPr>
            <a:endParaRPr lang="en-US" sz="1200" dirty="0">
              <a:solidFill>
                <a:schemeClr val="bg1">
                  <a:lumMod val="50000"/>
                </a:schemeClr>
              </a:solidFill>
              <a:latin typeface="+mj-lt"/>
              <a:ea typeface="Roboto Thin" charset="0"/>
              <a:cs typeface="Roboto Thin" charset="0"/>
            </a:endParaRPr>
          </a:p>
        </p:txBody>
      </p:sp>
      <p:grpSp>
        <p:nvGrpSpPr>
          <p:cNvPr id="2" name="Group 1">
            <a:extLst>
              <a:ext uri="{FF2B5EF4-FFF2-40B4-BE49-F238E27FC236}">
                <a16:creationId xmlns:a16="http://schemas.microsoft.com/office/drawing/2014/main" id="{1E088ADD-AFB7-4EA6-A704-FBC448E12DFE}"/>
              </a:ext>
            </a:extLst>
          </p:cNvPr>
          <p:cNvGrpSpPr/>
          <p:nvPr/>
        </p:nvGrpSpPr>
        <p:grpSpPr>
          <a:xfrm>
            <a:off x="7137007" y="3111893"/>
            <a:ext cx="1671270" cy="324448"/>
            <a:chOff x="7137007" y="3111893"/>
            <a:chExt cx="1671270" cy="324448"/>
          </a:xfrm>
        </p:grpSpPr>
        <p:sp>
          <p:nvSpPr>
            <p:cNvPr id="14" name="Rectangle: Rounded Corners 13">
              <a:extLst>
                <a:ext uri="{FF2B5EF4-FFF2-40B4-BE49-F238E27FC236}">
                  <a16:creationId xmlns:a16="http://schemas.microsoft.com/office/drawing/2014/main" id="{4AA8076C-938A-48FB-BDC5-C760DC2C45E5}"/>
                </a:ext>
              </a:extLst>
            </p:cNvPr>
            <p:cNvSpPr/>
            <p:nvPr/>
          </p:nvSpPr>
          <p:spPr>
            <a:xfrm>
              <a:off x="7137007" y="3146365"/>
              <a:ext cx="1671269" cy="2899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1FAA339-202C-4D44-B82C-B141C57A0D81}"/>
                </a:ext>
              </a:extLst>
            </p:cNvPr>
            <p:cNvSpPr txBox="1"/>
            <p:nvPr/>
          </p:nvSpPr>
          <p:spPr>
            <a:xfrm>
              <a:off x="7144585" y="3111893"/>
              <a:ext cx="1663692" cy="324448"/>
            </a:xfrm>
            <a:prstGeom prst="rect">
              <a:avLst/>
            </a:prstGeom>
            <a:noFill/>
          </p:spPr>
          <p:txBody>
            <a:bodyPr wrap="square" lIns="91440" tIns="45720" rIns="91440" bIns="45720" rtlCol="0">
              <a:spAutoFit/>
            </a:bodyPr>
            <a:lstStyle/>
            <a:p>
              <a:pPr algn="ctr">
                <a:lnSpc>
                  <a:spcPct val="120000"/>
                </a:lnSpc>
              </a:pP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Threats</a:t>
              </a:r>
            </a:p>
          </p:txBody>
        </p:sp>
      </p:grpSp>
      <p:pic>
        <p:nvPicPr>
          <p:cNvPr id="3" name="Picture Placeholder 2"/>
          <p:cNvPicPr>
            <a:picLocks noGrp="1" noChangeAspect="1"/>
          </p:cNvPicPr>
          <p:nvPr>
            <p:ph type="pic" sz="quarter" idx="10"/>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6225" t="26019" r="12279" b="-86"/>
          <a:stretch/>
        </p:blipFill>
        <p:spPr>
          <a:xfrm>
            <a:off x="1530125" y="1128046"/>
            <a:ext cx="5314020" cy="5153977"/>
          </a:xfrm>
        </p:spPr>
      </p:pic>
    </p:spTree>
    <p:extLst>
      <p:ext uri="{BB962C8B-B14F-4D97-AF65-F5344CB8AC3E}">
        <p14:creationId xmlns:p14="http://schemas.microsoft.com/office/powerpoint/2010/main" val="169332977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58662C12-2CC4-4CA2-AF50-4BA54F9820AC}"/>
              </a:ext>
            </a:extLst>
          </p:cNvPr>
          <p:cNvSpPr/>
          <p:nvPr/>
        </p:nvSpPr>
        <p:spPr>
          <a:xfrm>
            <a:off x="1289879" y="702037"/>
            <a:ext cx="5325094" cy="5468608"/>
          </a:xfrm>
          <a:custGeom>
            <a:avLst/>
            <a:gdLst/>
            <a:ahLst/>
            <a:cxnLst/>
            <a:rect l="l" t="t" r="r" b="b"/>
            <a:pathLst>
              <a:path w="5325094" h="5468608">
                <a:moveTo>
                  <a:pt x="3157290" y="0"/>
                </a:moveTo>
                <a:cubicBezTo>
                  <a:pt x="3625596" y="0"/>
                  <a:pt x="4039771" y="70499"/>
                  <a:pt x="4399812" y="211494"/>
                </a:cubicBezTo>
                <a:cubicBezTo>
                  <a:pt x="4759854" y="352489"/>
                  <a:pt x="5068281" y="543840"/>
                  <a:pt x="5325094" y="785546"/>
                </a:cubicBezTo>
                <a:lnTo>
                  <a:pt x="4418695" y="1797692"/>
                </a:lnTo>
                <a:cubicBezTo>
                  <a:pt x="4217273" y="1621448"/>
                  <a:pt x="4002004" y="1480452"/>
                  <a:pt x="3772886" y="1374706"/>
                </a:cubicBezTo>
                <a:cubicBezTo>
                  <a:pt x="3543769" y="1268959"/>
                  <a:pt x="3293250" y="1216086"/>
                  <a:pt x="3021330" y="1216086"/>
                </a:cubicBezTo>
                <a:cubicBezTo>
                  <a:pt x="2845086" y="1216086"/>
                  <a:pt x="2705350" y="1252594"/>
                  <a:pt x="2602121" y="1325609"/>
                </a:cubicBezTo>
                <a:cubicBezTo>
                  <a:pt x="2498892" y="1398625"/>
                  <a:pt x="2447278" y="1488006"/>
                  <a:pt x="2447278" y="1593752"/>
                </a:cubicBezTo>
                <a:cubicBezTo>
                  <a:pt x="2447278" y="1649143"/>
                  <a:pt x="2459867" y="1695722"/>
                  <a:pt x="2485045" y="1733489"/>
                </a:cubicBezTo>
                <a:cubicBezTo>
                  <a:pt x="2510222" y="1771255"/>
                  <a:pt x="2554283" y="1810281"/>
                  <a:pt x="2617227" y="1850565"/>
                </a:cubicBezTo>
                <a:cubicBezTo>
                  <a:pt x="2680172" y="1890850"/>
                  <a:pt x="2769553" y="1936170"/>
                  <a:pt x="2885371" y="1986525"/>
                </a:cubicBezTo>
                <a:cubicBezTo>
                  <a:pt x="3001188" y="2036881"/>
                  <a:pt x="3149737" y="2097307"/>
                  <a:pt x="3331017" y="2167805"/>
                </a:cubicBezTo>
                <a:cubicBezTo>
                  <a:pt x="3532439" y="2243338"/>
                  <a:pt x="3717495" y="2326425"/>
                  <a:pt x="3886186" y="2417065"/>
                </a:cubicBezTo>
                <a:cubicBezTo>
                  <a:pt x="4054877" y="2507705"/>
                  <a:pt x="4199649" y="2609675"/>
                  <a:pt x="4320502" y="2722974"/>
                </a:cubicBezTo>
                <a:cubicBezTo>
                  <a:pt x="4441356" y="2836274"/>
                  <a:pt x="4535772" y="2968458"/>
                  <a:pt x="4603752" y="3119524"/>
                </a:cubicBezTo>
                <a:cubicBezTo>
                  <a:pt x="4671732" y="3270590"/>
                  <a:pt x="4705722" y="3444317"/>
                  <a:pt x="4705722" y="3640703"/>
                </a:cubicBezTo>
                <a:cubicBezTo>
                  <a:pt x="4705722" y="3912623"/>
                  <a:pt x="4650331" y="4160624"/>
                  <a:pt x="4539549" y="4384706"/>
                </a:cubicBezTo>
                <a:cubicBezTo>
                  <a:pt x="4428767" y="4608788"/>
                  <a:pt x="4273923" y="4801398"/>
                  <a:pt x="4075019" y="4962535"/>
                </a:cubicBezTo>
                <a:cubicBezTo>
                  <a:pt x="3876115" y="5123673"/>
                  <a:pt x="3638185" y="5248303"/>
                  <a:pt x="3361230" y="5336425"/>
                </a:cubicBezTo>
                <a:cubicBezTo>
                  <a:pt x="3084275" y="5424547"/>
                  <a:pt x="2782142" y="5468608"/>
                  <a:pt x="2454831" y="5468608"/>
                </a:cubicBezTo>
                <a:cubicBezTo>
                  <a:pt x="1936169" y="5468608"/>
                  <a:pt x="1469122" y="5384263"/>
                  <a:pt x="1053689" y="5215572"/>
                </a:cubicBezTo>
                <a:cubicBezTo>
                  <a:pt x="638256" y="5046881"/>
                  <a:pt x="287027" y="4808951"/>
                  <a:pt x="0" y="4501783"/>
                </a:cubicBezTo>
                <a:lnTo>
                  <a:pt x="944166" y="3527404"/>
                </a:lnTo>
                <a:cubicBezTo>
                  <a:pt x="1462828" y="4005781"/>
                  <a:pt x="2006667" y="4244969"/>
                  <a:pt x="2575684" y="4244969"/>
                </a:cubicBezTo>
                <a:cubicBezTo>
                  <a:pt x="2751929" y="4244969"/>
                  <a:pt x="2895442" y="4209721"/>
                  <a:pt x="3006224" y="4139223"/>
                </a:cubicBezTo>
                <a:cubicBezTo>
                  <a:pt x="3117006" y="4068725"/>
                  <a:pt x="3172397" y="3973050"/>
                  <a:pt x="3172397" y="3852197"/>
                </a:cubicBezTo>
                <a:cubicBezTo>
                  <a:pt x="3172397" y="3801841"/>
                  <a:pt x="3161067" y="3755263"/>
                  <a:pt x="3138407" y="3712460"/>
                </a:cubicBezTo>
                <a:cubicBezTo>
                  <a:pt x="3115747" y="3669658"/>
                  <a:pt x="3071686" y="3626856"/>
                  <a:pt x="3006224" y="3584054"/>
                </a:cubicBezTo>
                <a:cubicBezTo>
                  <a:pt x="2940762" y="3541251"/>
                  <a:pt x="2851381" y="3493413"/>
                  <a:pt x="2738081" y="3440540"/>
                </a:cubicBezTo>
                <a:cubicBezTo>
                  <a:pt x="2624781" y="3387667"/>
                  <a:pt x="2474973" y="3325982"/>
                  <a:pt x="2288658" y="3255484"/>
                </a:cubicBezTo>
                <a:cubicBezTo>
                  <a:pt x="2077165" y="3174915"/>
                  <a:pt x="1887073" y="3090569"/>
                  <a:pt x="1718382" y="3002447"/>
                </a:cubicBezTo>
                <a:cubicBezTo>
                  <a:pt x="1549691" y="2914325"/>
                  <a:pt x="1406178" y="2813614"/>
                  <a:pt x="1287842" y="2700315"/>
                </a:cubicBezTo>
                <a:cubicBezTo>
                  <a:pt x="1169507" y="2587015"/>
                  <a:pt x="1077608" y="2457349"/>
                  <a:pt x="1012146" y="2311318"/>
                </a:cubicBezTo>
                <a:cubicBezTo>
                  <a:pt x="946684" y="2165287"/>
                  <a:pt x="913953" y="1994078"/>
                  <a:pt x="913953" y="1797692"/>
                </a:cubicBezTo>
                <a:cubicBezTo>
                  <a:pt x="913953" y="1535844"/>
                  <a:pt x="970603" y="1294137"/>
                  <a:pt x="1083903" y="1072573"/>
                </a:cubicBezTo>
                <a:cubicBezTo>
                  <a:pt x="1197202" y="851009"/>
                  <a:pt x="1353305" y="660917"/>
                  <a:pt x="1552209" y="502297"/>
                </a:cubicBezTo>
                <a:cubicBezTo>
                  <a:pt x="1751113" y="343677"/>
                  <a:pt x="1987784" y="220306"/>
                  <a:pt x="2262221" y="132184"/>
                </a:cubicBezTo>
                <a:cubicBezTo>
                  <a:pt x="2536659" y="44062"/>
                  <a:pt x="2835015" y="0"/>
                  <a:pt x="3157290" y="0"/>
                </a:cubicBez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8B3F92-F2CA-4CCD-A32C-8850A880D3C4}"/>
              </a:ext>
            </a:extLst>
          </p:cNvPr>
          <p:cNvSpPr txBox="1"/>
          <p:nvPr/>
        </p:nvSpPr>
        <p:spPr>
          <a:xfrm>
            <a:off x="6539280" y="1803005"/>
            <a:ext cx="4644971" cy="1200329"/>
          </a:xfrm>
          <a:prstGeom prst="rect">
            <a:avLst/>
          </a:prstGeom>
          <a:noFill/>
        </p:spPr>
        <p:txBody>
          <a:bodyPr wrap="square" rtlCol="0">
            <a:spAutoFit/>
          </a:bodyPr>
          <a:lstStyle/>
          <a:p>
            <a:r>
              <a:rPr lang="en-US" sz="3600" dirty="0" smtClean="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COMMUNITY</a:t>
            </a:r>
            <a:endPar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endParaRPr>
          </a:p>
          <a:p>
            <a:r>
              <a:rPr lang="en-US" sz="36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ANALYSIS</a:t>
            </a:r>
          </a:p>
        </p:txBody>
      </p:sp>
      <p:sp>
        <p:nvSpPr>
          <p:cNvPr id="8" name="TextBox 7">
            <a:extLst>
              <a:ext uri="{FF2B5EF4-FFF2-40B4-BE49-F238E27FC236}">
                <a16:creationId xmlns:a16="http://schemas.microsoft.com/office/drawing/2014/main" id="{65942D96-3367-450D-9C3A-1233D3472074}"/>
              </a:ext>
            </a:extLst>
          </p:cNvPr>
          <p:cNvSpPr txBox="1"/>
          <p:nvPr/>
        </p:nvSpPr>
        <p:spPr>
          <a:xfrm>
            <a:off x="6539280" y="3518892"/>
            <a:ext cx="3852518" cy="2308324"/>
          </a:xfrm>
          <a:prstGeom prst="rect">
            <a:avLst/>
          </a:prstGeom>
          <a:noFill/>
        </p:spPr>
        <p:txBody>
          <a:bodyPr wrap="square" lIns="91440" tIns="45720" rIns="91440" bIns="45720" rtlCol="0">
            <a:spAutoFit/>
          </a:bodyPr>
          <a:lstStyle/>
          <a:p>
            <a:pPr marL="171450" indent="-171450">
              <a:lnSpc>
                <a:spcPct val="120000"/>
              </a:lnSpc>
              <a:buFont typeface="Arial" charset="0"/>
              <a:buChar char="•"/>
            </a:pPr>
            <a:r>
              <a:rPr lang="en-US" sz="1200" dirty="0" smtClean="0">
                <a:solidFill>
                  <a:schemeClr val="bg1">
                    <a:lumMod val="50000"/>
                  </a:schemeClr>
                </a:solidFill>
                <a:latin typeface="+mj-lt"/>
                <a:cs typeface="Calibri"/>
              </a:rPr>
              <a:t>Investments in Martindale-Brightwood</a:t>
            </a:r>
            <a:r>
              <a:rPr lang="en-US" sz="1200" dirty="0">
                <a:solidFill>
                  <a:schemeClr val="bg1">
                    <a:lumMod val="50000"/>
                  </a:schemeClr>
                </a:solidFill>
                <a:latin typeface="+mj-lt"/>
                <a:cs typeface="Calibri"/>
              </a:rPr>
              <a:t> </a:t>
            </a:r>
            <a:r>
              <a:rPr lang="en-US" sz="1200" dirty="0" smtClean="0">
                <a:solidFill>
                  <a:schemeClr val="bg1">
                    <a:lumMod val="50000"/>
                  </a:schemeClr>
                </a:solidFill>
                <a:latin typeface="+mj-lt"/>
                <a:cs typeface="Calibri"/>
              </a:rPr>
              <a:t>community development from CICF, Annie E. Casey, local foundations, businesses, and others</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Development of community action infrastructure</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Asset-based framework</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Collective Impact Model</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Immediate Action Plan focused on the next 4 years</a:t>
            </a:r>
          </a:p>
          <a:p>
            <a:pPr marL="171450" indent="-171450">
              <a:lnSpc>
                <a:spcPct val="120000"/>
              </a:lnSpc>
              <a:buFont typeface="Arial" charset="0"/>
              <a:buChar char="•"/>
            </a:pPr>
            <a:r>
              <a:rPr lang="en-US" sz="1200" dirty="0" smtClean="0">
                <a:solidFill>
                  <a:schemeClr val="bg1">
                    <a:lumMod val="50000"/>
                  </a:schemeClr>
                </a:solidFill>
                <a:latin typeface="+mj-lt"/>
                <a:ea typeface="Roboto Thin" charset="0"/>
                <a:cs typeface="Calibri"/>
              </a:rPr>
              <a:t>Development of 16th Street Corridor (south): Monon Trail (west); housing plans (east); increased commercial development (north)</a:t>
            </a:r>
            <a:endParaRPr lang="en-US" sz="1200" dirty="0">
              <a:solidFill>
                <a:schemeClr val="bg1">
                  <a:lumMod val="50000"/>
                </a:schemeClr>
              </a:solidFill>
              <a:latin typeface="+mj-lt"/>
              <a:ea typeface="Roboto Thin" charset="0"/>
              <a:cs typeface="Roboto Thin" charset="0"/>
            </a:endParaRPr>
          </a:p>
        </p:txBody>
      </p:sp>
      <p:grpSp>
        <p:nvGrpSpPr>
          <p:cNvPr id="2" name="Group 1">
            <a:extLst>
              <a:ext uri="{FF2B5EF4-FFF2-40B4-BE49-F238E27FC236}">
                <a16:creationId xmlns:a16="http://schemas.microsoft.com/office/drawing/2014/main" id="{FA7FF7A0-C802-4C89-833E-42EA5D3082D2}"/>
              </a:ext>
            </a:extLst>
          </p:cNvPr>
          <p:cNvGrpSpPr/>
          <p:nvPr/>
        </p:nvGrpSpPr>
        <p:grpSpPr>
          <a:xfrm>
            <a:off x="6596431" y="3111893"/>
            <a:ext cx="1671269" cy="328360"/>
            <a:chOff x="6596431" y="3111893"/>
            <a:chExt cx="1671269" cy="328360"/>
          </a:xfrm>
        </p:grpSpPr>
        <p:sp>
          <p:nvSpPr>
            <p:cNvPr id="10" name="Rectangle: Rounded Corners 9">
              <a:extLst>
                <a:ext uri="{FF2B5EF4-FFF2-40B4-BE49-F238E27FC236}">
                  <a16:creationId xmlns:a16="http://schemas.microsoft.com/office/drawing/2014/main" id="{2A370AE3-EEE1-41BC-AF0C-52109F1DA1B1}"/>
                </a:ext>
              </a:extLst>
            </p:cNvPr>
            <p:cNvSpPr/>
            <p:nvPr/>
          </p:nvSpPr>
          <p:spPr>
            <a:xfrm>
              <a:off x="6596431" y="3146365"/>
              <a:ext cx="1671269" cy="28997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E5B7945-69CA-4198-8AFD-B045BA1161BE}"/>
                </a:ext>
              </a:extLst>
            </p:cNvPr>
            <p:cNvSpPr txBox="1"/>
            <p:nvPr/>
          </p:nvSpPr>
          <p:spPr>
            <a:xfrm>
              <a:off x="6964730" y="3111893"/>
              <a:ext cx="942249" cy="328360"/>
            </a:xfrm>
            <a:prstGeom prst="rect">
              <a:avLst/>
            </a:prstGeom>
            <a:noFill/>
          </p:spPr>
          <p:txBody>
            <a:bodyPr wrap="square" lIns="91440" tIns="45720" rIns="91440" bIns="45720" rtlCol="0">
              <a:spAutoFit/>
            </a:bodyPr>
            <a:lstStyle/>
            <a:p>
              <a:pPr>
                <a:lnSpc>
                  <a:spcPct val="120000"/>
                </a:lnSpc>
              </a:pPr>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Strength</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30" r="13530"/>
          <a:stretch>
            <a:fillRect/>
          </a:stretch>
        </p:blipFill>
        <p:spPr/>
      </p:pic>
    </p:spTree>
    <p:extLst>
      <p:ext uri="{BB962C8B-B14F-4D97-AF65-F5344CB8AC3E}">
        <p14:creationId xmlns:p14="http://schemas.microsoft.com/office/powerpoint/2010/main" val="1573093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9033</TotalTime>
  <Words>1645</Words>
  <Application>Microsoft Office PowerPoint</Application>
  <PresentationFormat>Widescreen</PresentationFormat>
  <Paragraphs>279</Paragraphs>
  <Slides>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Al Bayan</vt:lpstr>
      <vt:lpstr>Arial</vt:lpstr>
      <vt:lpstr>Arial Narrow</vt:lpstr>
      <vt:lpstr>Baskerville</vt:lpstr>
      <vt:lpstr>Calibri</vt:lpstr>
      <vt:lpstr>Calibri Light</vt:lpstr>
      <vt:lpstr>Century Gothic</vt:lpstr>
      <vt:lpstr>Lato</vt:lpstr>
      <vt:lpstr>Lato Light</vt:lpstr>
      <vt:lpstr>Roboto Thin</vt:lpstr>
      <vt:lpstr>Office Theme</vt:lpstr>
      <vt:lpstr>PowerPoint Presentation</vt:lpstr>
      <vt:lpstr>PowerPoint Presentation</vt:lpstr>
      <vt:lpstr>PowerPoint Presentation</vt:lpstr>
      <vt:lpstr>Martindale-Brightwood Community  &amp;  Near Northeastside Indianapolis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Collection and Accountability</vt:lpstr>
      <vt:lpstr>Examples of Mutually Reinforcing Activities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Carey W Craig</cp:lastModifiedBy>
  <cp:revision>14</cp:revision>
  <dcterms:created xsi:type="dcterms:W3CDTF">2018-12-20T20:07:50Z</dcterms:created>
  <dcterms:modified xsi:type="dcterms:W3CDTF">2019-01-29T23:52:40Z</dcterms:modified>
</cp:coreProperties>
</file>