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71" r:id="rId3"/>
    <p:sldId id="261" r:id="rId4"/>
    <p:sldId id="267" r:id="rId5"/>
    <p:sldId id="262" r:id="rId6"/>
    <p:sldId id="291" r:id="rId7"/>
    <p:sldId id="283" r:id="rId8"/>
    <p:sldId id="286" r:id="rId9"/>
    <p:sldId id="274" r:id="rId10"/>
    <p:sldId id="273" r:id="rId11"/>
    <p:sldId id="275" r:id="rId12"/>
    <p:sldId id="276" r:id="rId13"/>
    <p:sldId id="256" r:id="rId14"/>
    <p:sldId id="277" r:id="rId15"/>
    <p:sldId id="299" r:id="rId16"/>
    <p:sldId id="287" r:id="rId17"/>
    <p:sldId id="290" r:id="rId18"/>
    <p:sldId id="288" r:id="rId19"/>
    <p:sldId id="279" r:id="rId20"/>
    <p:sldId id="294" r:id="rId21"/>
    <p:sldId id="293" r:id="rId22"/>
    <p:sldId id="295" r:id="rId23"/>
    <p:sldId id="296" r:id="rId24"/>
    <p:sldId id="270" r:id="rId25"/>
    <p:sldId id="298" r:id="rId26"/>
    <p:sldId id="292" r:id="rId27"/>
    <p:sldId id="297" r:id="rId28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85D"/>
    <a:srgbClr val="351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4" autoAdjust="0"/>
    <p:restoredTop sz="78747" autoAdjust="0"/>
  </p:normalViewPr>
  <p:slideViewPr>
    <p:cSldViewPr snapToObjects="1">
      <p:cViewPr varScale="1">
        <p:scale>
          <a:sx n="82" d="100"/>
          <a:sy n="82" d="100"/>
        </p:scale>
        <p:origin x="259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007AF-C0D3-4658-9EF3-B4408C2A23F9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322E56-17A6-4BA1-8B29-CB334F2FBAAE}">
      <dgm:prSet phldrT="[Text]"/>
      <dgm:spPr>
        <a:solidFill>
          <a:srgbClr val="FF585D"/>
        </a:solidFill>
      </dgm:spPr>
      <dgm:t>
        <a:bodyPr/>
        <a:lstStyle/>
        <a:p>
          <a:r>
            <a:rPr lang="en-US" b="1" dirty="0">
              <a:latin typeface="TisaOT" panose="02010504030101020102" pitchFamily="50" charset="0"/>
              <a:cs typeface="TisaOT" panose="02010504030101020102" pitchFamily="50" charset="0"/>
            </a:rPr>
            <a:t>Policy</a:t>
          </a:r>
        </a:p>
      </dgm:t>
    </dgm:pt>
    <dgm:pt modelId="{25802821-9330-48E0-B5B1-4E692A30278F}" type="parTrans" cxnId="{070F3D63-0C02-4180-9F19-F3D6388F31B7}">
      <dgm:prSet/>
      <dgm:spPr/>
      <dgm:t>
        <a:bodyPr/>
        <a:lstStyle/>
        <a:p>
          <a:endParaRPr lang="en-US"/>
        </a:p>
      </dgm:t>
    </dgm:pt>
    <dgm:pt modelId="{47491319-D645-49C6-A617-07205C6182A4}" type="sibTrans" cxnId="{070F3D63-0C02-4180-9F19-F3D6388F31B7}">
      <dgm:prSet/>
      <dgm:spPr/>
      <dgm:t>
        <a:bodyPr/>
        <a:lstStyle/>
        <a:p>
          <a:endParaRPr lang="en-US"/>
        </a:p>
      </dgm:t>
    </dgm:pt>
    <dgm:pt modelId="{733D2511-E168-43D3-B78A-201830C1E9D3}">
      <dgm:prSet phldrT="[Text]"/>
      <dgm:spPr>
        <a:solidFill>
          <a:srgbClr val="351931"/>
        </a:solidFill>
      </dgm:spPr>
      <dgm:t>
        <a:bodyPr/>
        <a:lstStyle/>
        <a:p>
          <a:r>
            <a:rPr lang="en-US" b="1" dirty="0">
              <a:latin typeface="TisaOT" panose="02010504030101020102" pitchFamily="50" charset="0"/>
              <a:cs typeface="TisaOT" panose="02010504030101020102" pitchFamily="50" charset="0"/>
            </a:rPr>
            <a:t>Philanthropy</a:t>
          </a:r>
        </a:p>
      </dgm:t>
    </dgm:pt>
    <dgm:pt modelId="{130048EF-DD0F-4939-A593-D1E5B50D5F3A}" type="parTrans" cxnId="{5C979F31-0215-4B78-95FE-2C4C17132A86}">
      <dgm:prSet/>
      <dgm:spPr/>
      <dgm:t>
        <a:bodyPr/>
        <a:lstStyle/>
        <a:p>
          <a:endParaRPr lang="en-US"/>
        </a:p>
      </dgm:t>
    </dgm:pt>
    <dgm:pt modelId="{241F0A32-7717-4449-B197-6729560C6F62}" type="sibTrans" cxnId="{5C979F31-0215-4B78-95FE-2C4C17132A86}">
      <dgm:prSet/>
      <dgm:spPr/>
      <dgm:t>
        <a:bodyPr/>
        <a:lstStyle/>
        <a:p>
          <a:endParaRPr lang="en-US"/>
        </a:p>
      </dgm:t>
    </dgm:pt>
    <dgm:pt modelId="{20155522-0423-4238-8ADA-6356A1F32D7D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>
              <a:latin typeface="TisaOT" panose="02010504030101020102" pitchFamily="50" charset="0"/>
              <a:cs typeface="TisaOT" panose="02010504030101020102" pitchFamily="50" charset="0"/>
            </a:rPr>
            <a:t>Programs</a:t>
          </a:r>
        </a:p>
      </dgm:t>
    </dgm:pt>
    <dgm:pt modelId="{D3AE5D24-AB91-4CF4-96B2-AD63CD4C9A7A}" type="parTrans" cxnId="{74FF815F-DFE9-4AC1-95B7-3432D6441E9F}">
      <dgm:prSet/>
      <dgm:spPr/>
      <dgm:t>
        <a:bodyPr/>
        <a:lstStyle/>
        <a:p>
          <a:endParaRPr lang="en-US"/>
        </a:p>
      </dgm:t>
    </dgm:pt>
    <dgm:pt modelId="{EC0191DD-0F18-40A6-9C20-8B2BA031A582}" type="sibTrans" cxnId="{74FF815F-DFE9-4AC1-95B7-3432D6441E9F}">
      <dgm:prSet/>
      <dgm:spPr/>
      <dgm:t>
        <a:bodyPr/>
        <a:lstStyle/>
        <a:p>
          <a:endParaRPr lang="en-US"/>
        </a:p>
      </dgm:t>
    </dgm:pt>
    <dgm:pt modelId="{BFD204FD-1008-4A40-ADC2-1F545936587F}">
      <dgm:prSet phldrT="[Text]"/>
      <dgm:spPr/>
      <dgm:t>
        <a:bodyPr/>
        <a:lstStyle/>
        <a:p>
          <a:r>
            <a:rPr lang="en-US" dirty="0">
              <a:latin typeface="TisaOT" panose="02010504030101020102" pitchFamily="50" charset="0"/>
              <a:cs typeface="TisaOT" panose="02010504030101020102" pitchFamily="50" charset="0"/>
            </a:rPr>
            <a:t>Change</a:t>
          </a:r>
        </a:p>
      </dgm:t>
    </dgm:pt>
    <dgm:pt modelId="{F4642D7B-423D-49AE-9BD4-B1286B82CBCA}" type="parTrans" cxnId="{58C63B92-4426-45FA-B6F8-03D9FC0C49A4}">
      <dgm:prSet/>
      <dgm:spPr/>
      <dgm:t>
        <a:bodyPr/>
        <a:lstStyle/>
        <a:p>
          <a:endParaRPr lang="en-US"/>
        </a:p>
      </dgm:t>
    </dgm:pt>
    <dgm:pt modelId="{DDFEAE94-0756-4BE6-816F-0B6A7DE0B632}" type="sibTrans" cxnId="{58C63B92-4426-45FA-B6F8-03D9FC0C49A4}">
      <dgm:prSet/>
      <dgm:spPr/>
      <dgm:t>
        <a:bodyPr/>
        <a:lstStyle/>
        <a:p>
          <a:endParaRPr lang="en-US"/>
        </a:p>
      </dgm:t>
    </dgm:pt>
    <dgm:pt modelId="{7A1089CC-6E95-461B-A08E-79A62749433C}" type="pres">
      <dgm:prSet presAssocID="{652007AF-C0D3-4658-9EF3-B4408C2A23F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063FC7-AD00-4692-8BFD-C51D3568312E}" type="pres">
      <dgm:prSet presAssocID="{652007AF-C0D3-4658-9EF3-B4408C2A23F9}" presName="ellipse" presStyleLbl="trBgShp" presStyleIdx="0" presStyleCnt="1"/>
      <dgm:spPr/>
    </dgm:pt>
    <dgm:pt modelId="{C9270971-2D9A-4DC1-B1F8-1E42230DDE33}" type="pres">
      <dgm:prSet presAssocID="{652007AF-C0D3-4658-9EF3-B4408C2A23F9}" presName="arrow1" presStyleLbl="fgShp" presStyleIdx="0" presStyleCnt="1"/>
      <dgm:spPr/>
    </dgm:pt>
    <dgm:pt modelId="{8BB9DB80-DFBF-4BB5-86F8-2C1CCD66D2DD}" type="pres">
      <dgm:prSet presAssocID="{652007AF-C0D3-4658-9EF3-B4408C2A23F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48C57-F5CD-4087-9545-7A5B0F4E85C5}" type="pres">
      <dgm:prSet presAssocID="{733D2511-E168-43D3-B78A-201830C1E9D3}" presName="item1" presStyleLbl="node1" presStyleIdx="0" presStyleCnt="3" custLinFactNeighborX="-10444" custLinFactNeighborY="-3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F0C7-9E00-4096-B0EA-C26CE01A750F}" type="pres">
      <dgm:prSet presAssocID="{20155522-0423-4238-8ADA-6356A1F32D7D}" presName="item2" presStyleLbl="node1" presStyleIdx="1" presStyleCnt="3" custLinFactNeighborX="24445" custLinFactNeighborY="-22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9B210-FEFD-431A-917C-D9A400747FF8}" type="pres">
      <dgm:prSet presAssocID="{BFD204FD-1008-4A40-ADC2-1F545936587F}" presName="item3" presStyleLbl="node1" presStyleIdx="2" presStyleCnt="3" custLinFactNeighborX="8889" custLinFactNeighborY="8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C9DFF-CBB2-4C80-9E7D-506B1C8BF07A}" type="pres">
      <dgm:prSet presAssocID="{652007AF-C0D3-4658-9EF3-B4408C2A23F9}" presName="funnel" presStyleLbl="trAlignAcc1" presStyleIdx="0" presStyleCnt="1" custLinFactNeighborY="-893"/>
      <dgm:spPr/>
    </dgm:pt>
  </dgm:ptLst>
  <dgm:cxnLst>
    <dgm:cxn modelId="{D52BB7C3-C04D-4D93-BECB-E49718E53491}" type="presOf" srcId="{BFD204FD-1008-4A40-ADC2-1F545936587F}" destId="{8BB9DB80-DFBF-4BB5-86F8-2C1CCD66D2DD}" srcOrd="0" destOrd="0" presId="urn:microsoft.com/office/officeart/2005/8/layout/funnel1"/>
    <dgm:cxn modelId="{8F4F64A4-ED41-4E5B-8404-9D85F63BE083}" type="presOf" srcId="{AB322E56-17A6-4BA1-8B29-CB334F2FBAAE}" destId="{5149B210-FEFD-431A-917C-D9A400747FF8}" srcOrd="0" destOrd="0" presId="urn:microsoft.com/office/officeart/2005/8/layout/funnel1"/>
    <dgm:cxn modelId="{58C63B92-4426-45FA-B6F8-03D9FC0C49A4}" srcId="{652007AF-C0D3-4658-9EF3-B4408C2A23F9}" destId="{BFD204FD-1008-4A40-ADC2-1F545936587F}" srcOrd="3" destOrd="0" parTransId="{F4642D7B-423D-49AE-9BD4-B1286B82CBCA}" sibTransId="{DDFEAE94-0756-4BE6-816F-0B6A7DE0B632}"/>
    <dgm:cxn modelId="{070F3D63-0C02-4180-9F19-F3D6388F31B7}" srcId="{652007AF-C0D3-4658-9EF3-B4408C2A23F9}" destId="{AB322E56-17A6-4BA1-8B29-CB334F2FBAAE}" srcOrd="0" destOrd="0" parTransId="{25802821-9330-48E0-B5B1-4E692A30278F}" sibTransId="{47491319-D645-49C6-A617-07205C6182A4}"/>
    <dgm:cxn modelId="{3C7BD501-5243-48A2-B0EA-0F7752B415EC}" type="presOf" srcId="{733D2511-E168-43D3-B78A-201830C1E9D3}" destId="{029DF0C7-9E00-4096-B0EA-C26CE01A750F}" srcOrd="0" destOrd="0" presId="urn:microsoft.com/office/officeart/2005/8/layout/funnel1"/>
    <dgm:cxn modelId="{55AB3D7C-2E5E-48BB-82DE-07FE4225A0A7}" type="presOf" srcId="{652007AF-C0D3-4658-9EF3-B4408C2A23F9}" destId="{7A1089CC-6E95-461B-A08E-79A62749433C}" srcOrd="0" destOrd="0" presId="urn:microsoft.com/office/officeart/2005/8/layout/funnel1"/>
    <dgm:cxn modelId="{4247640B-69A2-4A84-A1E2-2EF109C53BC4}" type="presOf" srcId="{20155522-0423-4238-8ADA-6356A1F32D7D}" destId="{7B848C57-F5CD-4087-9545-7A5B0F4E85C5}" srcOrd="0" destOrd="0" presId="urn:microsoft.com/office/officeart/2005/8/layout/funnel1"/>
    <dgm:cxn modelId="{74FF815F-DFE9-4AC1-95B7-3432D6441E9F}" srcId="{652007AF-C0D3-4658-9EF3-B4408C2A23F9}" destId="{20155522-0423-4238-8ADA-6356A1F32D7D}" srcOrd="2" destOrd="0" parTransId="{D3AE5D24-AB91-4CF4-96B2-AD63CD4C9A7A}" sibTransId="{EC0191DD-0F18-40A6-9C20-8B2BA031A582}"/>
    <dgm:cxn modelId="{5C979F31-0215-4B78-95FE-2C4C17132A86}" srcId="{652007AF-C0D3-4658-9EF3-B4408C2A23F9}" destId="{733D2511-E168-43D3-B78A-201830C1E9D3}" srcOrd="1" destOrd="0" parTransId="{130048EF-DD0F-4939-A593-D1E5B50D5F3A}" sibTransId="{241F0A32-7717-4449-B197-6729560C6F62}"/>
    <dgm:cxn modelId="{04990EAB-5959-44F2-87B7-CF5E65A3FC5D}" type="presParOf" srcId="{7A1089CC-6E95-461B-A08E-79A62749433C}" destId="{5A063FC7-AD00-4692-8BFD-C51D3568312E}" srcOrd="0" destOrd="0" presId="urn:microsoft.com/office/officeart/2005/8/layout/funnel1"/>
    <dgm:cxn modelId="{C77415F0-4C03-4BCE-8013-38165183F66F}" type="presParOf" srcId="{7A1089CC-6E95-461B-A08E-79A62749433C}" destId="{C9270971-2D9A-4DC1-B1F8-1E42230DDE33}" srcOrd="1" destOrd="0" presId="urn:microsoft.com/office/officeart/2005/8/layout/funnel1"/>
    <dgm:cxn modelId="{95670C09-2AF4-4B07-B35E-233BA1791BB2}" type="presParOf" srcId="{7A1089CC-6E95-461B-A08E-79A62749433C}" destId="{8BB9DB80-DFBF-4BB5-86F8-2C1CCD66D2DD}" srcOrd="2" destOrd="0" presId="urn:microsoft.com/office/officeart/2005/8/layout/funnel1"/>
    <dgm:cxn modelId="{A35DE18E-B6CA-4DC3-8344-A3E9F9519C89}" type="presParOf" srcId="{7A1089CC-6E95-461B-A08E-79A62749433C}" destId="{7B848C57-F5CD-4087-9545-7A5B0F4E85C5}" srcOrd="3" destOrd="0" presId="urn:microsoft.com/office/officeart/2005/8/layout/funnel1"/>
    <dgm:cxn modelId="{0138509A-9F12-49A5-BB2D-CADE3F067952}" type="presParOf" srcId="{7A1089CC-6E95-461B-A08E-79A62749433C}" destId="{029DF0C7-9E00-4096-B0EA-C26CE01A750F}" srcOrd="4" destOrd="0" presId="urn:microsoft.com/office/officeart/2005/8/layout/funnel1"/>
    <dgm:cxn modelId="{132D1A45-BC36-474A-8A92-802B9F4147A5}" type="presParOf" srcId="{7A1089CC-6E95-461B-A08E-79A62749433C}" destId="{5149B210-FEFD-431A-917C-D9A400747FF8}" srcOrd="5" destOrd="0" presId="urn:microsoft.com/office/officeart/2005/8/layout/funnel1"/>
    <dgm:cxn modelId="{9D047B0B-F55C-4EA9-866F-36709E56E15C}" type="presParOf" srcId="{7A1089CC-6E95-461B-A08E-79A62749433C}" destId="{CD8C9DFF-CBB2-4C80-9E7D-506B1C8BF07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63FC7-AD00-4692-8BFD-C51D3568312E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70971-2D9A-4DC1-B1F8-1E42230DDE33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9DB80-DFBF-4BB5-86F8-2C1CCD66D2DD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isaOT" panose="02010504030101020102" pitchFamily="50" charset="0"/>
              <a:cs typeface="TisaOT" panose="02010504030101020102" pitchFamily="50" charset="0"/>
            </a:rPr>
            <a:t>Change</a:t>
          </a:r>
        </a:p>
      </dsp:txBody>
      <dsp:txXfrm>
        <a:off x="1524000" y="3276600"/>
        <a:ext cx="3048000" cy="762000"/>
      </dsp:txXfrm>
    </dsp:sp>
    <dsp:sp modelId="{7B848C57-F5CD-4087-9545-7A5B0F4E85C5}">
      <dsp:nvSpPr>
        <dsp:cNvPr id="0" name=""/>
        <dsp:cNvSpPr/>
      </dsp:nvSpPr>
      <dsp:spPr>
        <a:xfrm>
          <a:off x="2476505" y="1346201"/>
          <a:ext cx="1143000" cy="114300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latin typeface="TisaOT" panose="02010504030101020102" pitchFamily="50" charset="0"/>
              <a:cs typeface="TisaOT" panose="02010504030101020102" pitchFamily="50" charset="0"/>
            </a:rPr>
            <a:t>Programs</a:t>
          </a:r>
        </a:p>
      </dsp:txBody>
      <dsp:txXfrm>
        <a:off x="2643893" y="1513589"/>
        <a:ext cx="808224" cy="808224"/>
      </dsp:txXfrm>
    </dsp:sp>
    <dsp:sp modelId="{029DF0C7-9E00-4096-B0EA-C26CE01A750F}">
      <dsp:nvSpPr>
        <dsp:cNvPr id="0" name=""/>
        <dsp:cNvSpPr/>
      </dsp:nvSpPr>
      <dsp:spPr>
        <a:xfrm>
          <a:off x="2057406" y="279402"/>
          <a:ext cx="1143000" cy="1143000"/>
        </a:xfrm>
        <a:prstGeom prst="ellipse">
          <a:avLst/>
        </a:prstGeom>
        <a:solidFill>
          <a:srgbClr val="3519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latin typeface="TisaOT" panose="02010504030101020102" pitchFamily="50" charset="0"/>
              <a:cs typeface="TisaOT" panose="02010504030101020102" pitchFamily="50" charset="0"/>
            </a:rPr>
            <a:t>Philanthropy</a:t>
          </a:r>
        </a:p>
      </dsp:txBody>
      <dsp:txXfrm>
        <a:off x="2224794" y="446790"/>
        <a:ext cx="808224" cy="808224"/>
      </dsp:txXfrm>
    </dsp:sp>
    <dsp:sp modelId="{5149B210-FEFD-431A-917C-D9A400747FF8}">
      <dsp:nvSpPr>
        <dsp:cNvPr id="0" name=""/>
        <dsp:cNvSpPr/>
      </dsp:nvSpPr>
      <dsp:spPr>
        <a:xfrm>
          <a:off x="3048001" y="355597"/>
          <a:ext cx="1143000" cy="1143000"/>
        </a:xfrm>
        <a:prstGeom prst="ellipse">
          <a:avLst/>
        </a:prstGeom>
        <a:solidFill>
          <a:srgbClr val="FF585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latin typeface="TisaOT" panose="02010504030101020102" pitchFamily="50" charset="0"/>
              <a:cs typeface="TisaOT" panose="02010504030101020102" pitchFamily="50" charset="0"/>
            </a:rPr>
            <a:t>Policy</a:t>
          </a:r>
        </a:p>
      </dsp:txBody>
      <dsp:txXfrm>
        <a:off x="3215389" y="522985"/>
        <a:ext cx="808224" cy="808224"/>
      </dsp:txXfrm>
    </dsp:sp>
    <dsp:sp modelId="{CD8C9DFF-CBB2-4C80-9E7D-506B1C8BF07A}">
      <dsp:nvSpPr>
        <dsp:cNvPr id="0" name=""/>
        <dsp:cNvSpPr/>
      </dsp:nvSpPr>
      <dsp:spPr>
        <a:xfrm>
          <a:off x="1270000" y="0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1D8BB8-CC25-5440-9427-82A9E9C6E66F}" type="datetime1">
              <a:rPr lang="en-US"/>
              <a:pPr>
                <a:defRPr/>
              </a:pPr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7DA030-CB85-5F47-83B9-8AB34D45DB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30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4T20:39:41.8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4T20:39:42.4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0,'0'5,"0"1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4T20:39:42.9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4T20:39:43.3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0F907E-CFD0-BE4A-959D-976CBE16C47C}" type="datetime1">
              <a:rPr lang="en-US"/>
              <a:pPr>
                <a:defRPr/>
              </a:pPr>
              <a:t>4/12/2021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3DA2E9-E397-D441-BA20-8804A9DCF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822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DA2E9-E397-D441-BA20-8804A9DCF03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99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C8666-AF67-4FDE-93CF-386672F7F3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78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C8666-AF67-4FDE-93CF-386672F7F3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72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C8666-AF67-4FDE-93CF-386672F7F3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20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DA2E9-E397-D441-BA20-8804A9DCF03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29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C8666-AF67-4FDE-93CF-386672F7F3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2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C8666-AF67-4FDE-93CF-386672F7F3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64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C8666-AF67-4FDE-93CF-386672F7F3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91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C8666-AF67-4FDE-93CF-386672F7F3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69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C8666-AF67-4FDE-93CF-386672F7F3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9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C8666-AF67-4FDE-93CF-386672F7F3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2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DA2E9-E397-D441-BA20-8804A9DCF03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13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DA2E9-E397-D441-BA20-8804A9DCF03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86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DA2E9-E397-D441-BA20-8804A9DCF03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45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DA2E9-E397-D441-BA20-8804A9DCF03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31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DA2E9-E397-D441-BA20-8804A9DCF03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99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DA2E9-E397-D441-BA20-8804A9DCF03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77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DA2E9-E397-D441-BA20-8804A9DCF03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86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DA2E9-E397-D441-BA20-8804A9DCF03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90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DA2E9-E397-D441-BA20-8804A9DCF03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4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kern="1200" baseline="0" dirty="0">
              <a:solidFill>
                <a:schemeClr val="tx1"/>
              </a:solidFill>
              <a:effectLst/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DA2E9-E397-D441-BA20-8804A9DCF03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5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saOT" panose="02010504030101020102" pitchFamily="2" charset="77"/>
              <a:cs typeface="TisaOT" panose="02010504030101020102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677EA-E76D-3946-B33C-050B8EB4D6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4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1" kern="1200" baseline="0" dirty="0">
              <a:solidFill>
                <a:schemeClr val="tx1"/>
              </a:solidFill>
              <a:effectLst/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DA2E9-E397-D441-BA20-8804A9DCF03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9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1" kern="1200" dirty="0">
              <a:solidFill>
                <a:schemeClr val="tx1"/>
              </a:solidFill>
              <a:effectLst/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DA2E9-E397-D441-BA20-8804A9DCF03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99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DA2E9-E397-D441-BA20-8804A9DCF03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29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DA2E9-E397-D441-BA20-8804A9DCF03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8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C8666-AF67-4FDE-93CF-386672F7F3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4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08" y="1597819"/>
            <a:ext cx="5041392" cy="1102519"/>
          </a:xfrm>
        </p:spPr>
        <p:txBody>
          <a:bodyPr/>
          <a:lstStyle>
            <a:lvl1pPr algn="l">
              <a:defRPr lang="en-US" sz="3600" b="1" u="heavy" kern="1200" dirty="0">
                <a:solidFill>
                  <a:srgbClr val="351931"/>
                </a:solidFill>
                <a:uFill>
                  <a:solidFill>
                    <a:srgbClr val="FF585D"/>
                  </a:solidFill>
                </a:uFill>
                <a:latin typeface="TisaOT"/>
                <a:ea typeface="+mj-ea"/>
                <a:cs typeface="TisaO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816" y="2903220"/>
            <a:ext cx="5053584" cy="1314450"/>
          </a:xfrm>
        </p:spPr>
        <p:txBody>
          <a:bodyPr/>
          <a:lstStyle>
            <a:lvl1pPr marL="0" indent="0" algn="l">
              <a:buNone/>
              <a:defRPr lang="en-US" sz="1400" b="1" i="1" kern="1200" dirty="0">
                <a:solidFill>
                  <a:srgbClr val="FF585D"/>
                </a:solidFill>
                <a:latin typeface="TisaOT-BoldIta"/>
                <a:ea typeface="+mj-ea"/>
                <a:cs typeface="TisaOT-BoldIt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37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600" b="1" u="heavy" kern="1200" dirty="0">
                <a:solidFill>
                  <a:srgbClr val="351931"/>
                </a:solidFill>
                <a:uFill>
                  <a:solidFill>
                    <a:srgbClr val="FF585D"/>
                  </a:solidFill>
                </a:uFill>
                <a:latin typeface="TisaOT"/>
                <a:ea typeface="+mj-ea"/>
                <a:cs typeface="TisaO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saOT" pitchFamily="50" charset="0"/>
                <a:cs typeface="TisaOT" pitchFamily="50" charset="0"/>
              </a:defRPr>
            </a:lvl1pPr>
            <a:lvl2pPr>
              <a:defRPr>
                <a:latin typeface="TisaOT" pitchFamily="50" charset="0"/>
                <a:cs typeface="TisaOT" pitchFamily="50" charset="0"/>
              </a:defRPr>
            </a:lvl2pPr>
            <a:lvl3pPr>
              <a:defRPr>
                <a:latin typeface="TisaOT" pitchFamily="50" charset="0"/>
                <a:cs typeface="TisaOT" pitchFamily="50" charset="0"/>
              </a:defRPr>
            </a:lvl3pPr>
            <a:lvl4pPr>
              <a:defRPr>
                <a:latin typeface="TisaOT" pitchFamily="50" charset="0"/>
                <a:cs typeface="TisaOT" pitchFamily="50" charset="0"/>
              </a:defRPr>
            </a:lvl4pPr>
            <a:lvl5pPr>
              <a:defRPr>
                <a:latin typeface="TisaOT" pitchFamily="50" charset="0"/>
                <a:cs typeface="TisaOT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4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>
            <a:lvl1pPr>
              <a:defRPr lang="en-US" sz="3600" b="1" u="heavy" kern="1200" dirty="0">
                <a:solidFill>
                  <a:srgbClr val="351931"/>
                </a:solidFill>
                <a:uFill>
                  <a:solidFill>
                    <a:srgbClr val="FF585D"/>
                  </a:solidFill>
                </a:uFill>
                <a:latin typeface="TisaOT"/>
                <a:ea typeface="+mj-ea"/>
                <a:cs typeface="TisaO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>
            <a:lvl1pPr>
              <a:defRPr>
                <a:latin typeface="TisaOT" pitchFamily="50" charset="0"/>
                <a:cs typeface="TisaOT" pitchFamily="50" charset="0"/>
              </a:defRPr>
            </a:lvl1pPr>
            <a:lvl2pPr>
              <a:defRPr>
                <a:latin typeface="TisaOT" pitchFamily="50" charset="0"/>
                <a:cs typeface="TisaOT" pitchFamily="50" charset="0"/>
              </a:defRPr>
            </a:lvl2pPr>
            <a:lvl3pPr>
              <a:defRPr>
                <a:latin typeface="TisaOT" pitchFamily="50" charset="0"/>
                <a:cs typeface="TisaOT" pitchFamily="50" charset="0"/>
              </a:defRPr>
            </a:lvl3pPr>
            <a:lvl4pPr>
              <a:defRPr>
                <a:latin typeface="TisaOT" pitchFamily="50" charset="0"/>
                <a:cs typeface="TisaOT" pitchFamily="50" charset="0"/>
              </a:defRPr>
            </a:lvl4pPr>
            <a:lvl5pPr>
              <a:defRPr>
                <a:latin typeface="TisaOT" pitchFamily="50" charset="0"/>
                <a:cs typeface="TisaOT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7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600" b="1" u="heavy" kern="1200" dirty="0">
                <a:solidFill>
                  <a:srgbClr val="351931"/>
                </a:solidFill>
                <a:uFill>
                  <a:solidFill>
                    <a:srgbClr val="FF585D"/>
                  </a:solidFill>
                </a:uFill>
                <a:latin typeface="TisaOT"/>
                <a:ea typeface="+mj-ea"/>
                <a:cs typeface="TisaO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TisaOT" pitchFamily="50" charset="0"/>
                <a:cs typeface="TisaOT" pitchFamily="50" charset="0"/>
              </a:defRPr>
            </a:lvl1pPr>
            <a:lvl2pPr>
              <a:defRPr sz="2400">
                <a:latin typeface="TisaOT" pitchFamily="50" charset="0"/>
                <a:cs typeface="TisaOT" pitchFamily="50" charset="0"/>
              </a:defRPr>
            </a:lvl2pPr>
            <a:lvl3pPr>
              <a:defRPr sz="2000">
                <a:latin typeface="TisaOT" pitchFamily="50" charset="0"/>
                <a:cs typeface="TisaOT" pitchFamily="50" charset="0"/>
              </a:defRPr>
            </a:lvl3pPr>
            <a:lvl4pPr>
              <a:defRPr sz="1800">
                <a:latin typeface="TisaOT" pitchFamily="50" charset="0"/>
                <a:cs typeface="TisaOT" pitchFamily="50" charset="0"/>
              </a:defRPr>
            </a:lvl4pPr>
            <a:lvl5pPr>
              <a:defRPr sz="1800">
                <a:latin typeface="TisaOT" pitchFamily="50" charset="0"/>
                <a:cs typeface="TisaOT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9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lang="en-US" sz="3600" b="1" u="heavy" kern="1200" smtClean="0">
                <a:solidFill>
                  <a:srgbClr val="351931"/>
                </a:solidFill>
                <a:uFill>
                  <a:solidFill>
                    <a:srgbClr val="FF585D"/>
                  </a:solidFill>
                </a:uFill>
                <a:latin typeface="TisaOT"/>
                <a:ea typeface="+mj-ea"/>
                <a:cs typeface="TisaO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lang="en-US" sz="1600" b="1" i="1" kern="1200" dirty="0" smtClean="0">
                <a:solidFill>
                  <a:srgbClr val="FF585D"/>
                </a:solidFill>
                <a:latin typeface="TisaOT-BoldIta"/>
                <a:ea typeface="+mj-ea"/>
                <a:cs typeface="TisaOT-BoldIt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6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600" b="1" u="heavy" kern="1200" smtClean="0">
                <a:solidFill>
                  <a:srgbClr val="351931"/>
                </a:solidFill>
                <a:uFill>
                  <a:solidFill>
                    <a:srgbClr val="FF585D"/>
                  </a:solidFill>
                </a:uFill>
                <a:latin typeface="TisaOT"/>
                <a:ea typeface="+mj-ea"/>
                <a:cs typeface="TisaO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2006"/>
            <a:ext cx="4038600" cy="2545556"/>
          </a:xfrm>
        </p:spPr>
        <p:txBody>
          <a:bodyPr/>
          <a:lstStyle>
            <a:lvl1pPr>
              <a:defRPr sz="2800">
                <a:latin typeface="TisaOT" pitchFamily="50" charset="0"/>
                <a:cs typeface="TisaOT" pitchFamily="50" charset="0"/>
              </a:defRPr>
            </a:lvl1pPr>
            <a:lvl2pPr>
              <a:defRPr sz="2400">
                <a:latin typeface="TisaOT" pitchFamily="50" charset="0"/>
                <a:cs typeface="TisaOT" pitchFamily="50" charset="0"/>
              </a:defRPr>
            </a:lvl2pPr>
            <a:lvl3pPr>
              <a:defRPr sz="2000">
                <a:latin typeface="TisaOT" pitchFamily="50" charset="0"/>
                <a:cs typeface="TisaOT" pitchFamily="50" charset="0"/>
              </a:defRPr>
            </a:lvl3pPr>
            <a:lvl4pPr>
              <a:defRPr sz="1800">
                <a:latin typeface="TisaOT" pitchFamily="50" charset="0"/>
                <a:cs typeface="TisaOT" pitchFamily="50" charset="0"/>
              </a:defRPr>
            </a:lvl4pPr>
            <a:lvl5pPr>
              <a:defRPr sz="1800">
                <a:latin typeface="TisaOT" pitchFamily="50" charset="0"/>
                <a:cs typeface="TisaOT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488" y="1063625"/>
            <a:ext cx="4038600" cy="2545556"/>
          </a:xfrm>
        </p:spPr>
        <p:txBody>
          <a:bodyPr/>
          <a:lstStyle>
            <a:lvl1pPr>
              <a:defRPr sz="2800">
                <a:latin typeface="TisaOT" pitchFamily="50" charset="0"/>
                <a:cs typeface="TisaOT" pitchFamily="50" charset="0"/>
              </a:defRPr>
            </a:lvl1pPr>
            <a:lvl2pPr>
              <a:defRPr sz="2400">
                <a:latin typeface="TisaOT" pitchFamily="50" charset="0"/>
                <a:cs typeface="TisaOT" pitchFamily="50" charset="0"/>
              </a:defRPr>
            </a:lvl2pPr>
            <a:lvl3pPr>
              <a:defRPr sz="2000">
                <a:latin typeface="TisaOT" pitchFamily="50" charset="0"/>
                <a:cs typeface="TisaOT" pitchFamily="50" charset="0"/>
              </a:defRPr>
            </a:lvl3pPr>
            <a:lvl4pPr>
              <a:defRPr sz="1800">
                <a:latin typeface="TisaOT" pitchFamily="50" charset="0"/>
                <a:cs typeface="TisaOT" pitchFamily="50" charset="0"/>
              </a:defRPr>
            </a:lvl4pPr>
            <a:lvl5pPr>
              <a:defRPr sz="1800">
                <a:latin typeface="TisaOT" pitchFamily="50" charset="0"/>
                <a:cs typeface="TisaOT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4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lang="en-US" sz="3600" b="1" u="heavy" kern="1200" smtClean="0">
                <a:solidFill>
                  <a:srgbClr val="351931"/>
                </a:solidFill>
                <a:uFill>
                  <a:solidFill>
                    <a:srgbClr val="FF585D"/>
                  </a:solidFill>
                </a:uFill>
                <a:latin typeface="TisaOT"/>
                <a:ea typeface="+mj-ea"/>
                <a:cs typeface="TisaO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lang="en-US" sz="2000" b="1" i="1" kern="1200" dirty="0" smtClean="0">
                <a:solidFill>
                  <a:srgbClr val="FF585D"/>
                </a:solidFill>
                <a:latin typeface="TisaOT-BoldIta"/>
                <a:ea typeface="+mj-ea"/>
                <a:cs typeface="TisaOT-BoldIt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TisaOT" pitchFamily="50" charset="0"/>
                <a:cs typeface="TisaOT" pitchFamily="50" charset="0"/>
              </a:defRPr>
            </a:lvl1pPr>
            <a:lvl2pPr>
              <a:defRPr sz="2000">
                <a:latin typeface="TisaOT" pitchFamily="50" charset="0"/>
                <a:cs typeface="TisaOT" pitchFamily="50" charset="0"/>
              </a:defRPr>
            </a:lvl2pPr>
            <a:lvl3pPr>
              <a:defRPr sz="1800">
                <a:latin typeface="TisaOT" pitchFamily="50" charset="0"/>
                <a:cs typeface="TisaOT" pitchFamily="50" charset="0"/>
              </a:defRPr>
            </a:lvl3pPr>
            <a:lvl4pPr>
              <a:defRPr sz="1600">
                <a:latin typeface="TisaOT" pitchFamily="50" charset="0"/>
                <a:cs typeface="TisaOT" pitchFamily="50" charset="0"/>
              </a:defRPr>
            </a:lvl4pPr>
            <a:lvl5pPr>
              <a:defRPr sz="1600">
                <a:latin typeface="TisaOT" pitchFamily="50" charset="0"/>
                <a:cs typeface="TisaOT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lang="en-US" sz="2000" b="1" i="1" kern="1200" dirty="0" smtClean="0">
                <a:solidFill>
                  <a:srgbClr val="FF585D"/>
                </a:solidFill>
                <a:latin typeface="TisaOT-BoldIta"/>
                <a:ea typeface="+mj-ea"/>
                <a:cs typeface="TisaOT-BoldIt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latin typeface="TisaOT" pitchFamily="50" charset="0"/>
                <a:cs typeface="TisaOT" pitchFamily="50" charset="0"/>
              </a:defRPr>
            </a:lvl1pPr>
            <a:lvl2pPr>
              <a:defRPr sz="2000">
                <a:latin typeface="TisaOT" pitchFamily="50" charset="0"/>
                <a:cs typeface="TisaOT" pitchFamily="50" charset="0"/>
              </a:defRPr>
            </a:lvl2pPr>
            <a:lvl3pPr>
              <a:defRPr sz="1800">
                <a:latin typeface="TisaOT" pitchFamily="50" charset="0"/>
                <a:cs typeface="TisaOT" pitchFamily="50" charset="0"/>
              </a:defRPr>
            </a:lvl3pPr>
            <a:lvl4pPr>
              <a:defRPr sz="1600">
                <a:latin typeface="TisaOT" pitchFamily="50" charset="0"/>
                <a:cs typeface="TisaOT" pitchFamily="50" charset="0"/>
              </a:defRPr>
            </a:lvl4pPr>
            <a:lvl5pPr>
              <a:defRPr sz="1600">
                <a:latin typeface="TisaOT" pitchFamily="50" charset="0"/>
                <a:cs typeface="TisaOT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6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600" b="1" u="heavy" kern="1200" dirty="0" smtClean="0">
                <a:solidFill>
                  <a:srgbClr val="351931"/>
                </a:solidFill>
                <a:uFill>
                  <a:solidFill>
                    <a:srgbClr val="FF585D"/>
                  </a:solidFill>
                </a:uFill>
                <a:latin typeface="TisaOT"/>
                <a:ea typeface="+mj-ea"/>
                <a:cs typeface="TisaO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3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lang="en-US" sz="2000" b="1" u="heavy" kern="1200" dirty="0">
                <a:solidFill>
                  <a:srgbClr val="351931"/>
                </a:solidFill>
                <a:uFill>
                  <a:solidFill>
                    <a:srgbClr val="FF585D"/>
                  </a:solidFill>
                </a:uFill>
                <a:latin typeface="TisaOT"/>
                <a:ea typeface="+mj-ea"/>
                <a:cs typeface="TisaO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TisaOT" pitchFamily="50" charset="0"/>
                <a:cs typeface="TisaOT" pitchFamily="50" charset="0"/>
              </a:defRPr>
            </a:lvl1pPr>
            <a:lvl2pPr>
              <a:defRPr sz="2800">
                <a:latin typeface="TisaOT" pitchFamily="50" charset="0"/>
                <a:cs typeface="TisaOT" pitchFamily="50" charset="0"/>
              </a:defRPr>
            </a:lvl2pPr>
            <a:lvl3pPr>
              <a:defRPr sz="2400">
                <a:latin typeface="TisaOT" pitchFamily="50" charset="0"/>
                <a:cs typeface="TisaOT" pitchFamily="50" charset="0"/>
              </a:defRPr>
            </a:lvl3pPr>
            <a:lvl4pPr>
              <a:defRPr sz="2000">
                <a:latin typeface="TisaOT" pitchFamily="50" charset="0"/>
                <a:cs typeface="TisaOT" pitchFamily="50" charset="0"/>
              </a:defRPr>
            </a:lvl4pPr>
            <a:lvl5pPr>
              <a:defRPr sz="2000">
                <a:latin typeface="TisaOT" pitchFamily="50" charset="0"/>
                <a:cs typeface="TisaOT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TisaOT" pitchFamily="50" charset="0"/>
                <a:cs typeface="TisaOT" pitchFamily="50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3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b="1" u="heavy" kern="1200" dirty="0">
                <a:solidFill>
                  <a:srgbClr val="351931"/>
                </a:solidFill>
                <a:uFill>
                  <a:solidFill>
                    <a:srgbClr val="FF585D"/>
                  </a:solidFill>
                </a:uFill>
                <a:latin typeface="TisaOT"/>
                <a:ea typeface="+mj-ea"/>
                <a:cs typeface="TisaO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TisaOT" pitchFamily="50" charset="0"/>
                <a:cs typeface="TisaOT" pitchFamily="50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6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D5FE32C-3516-4C41-901F-3F71411D5D31}" type="datetimeFigureOut">
              <a:rPr lang="en-US"/>
              <a:pPr>
                <a:defRPr/>
              </a:pPr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DDAC50-F394-984F-93D2-11FFA7D5D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ENjuS7gEtHQ?feature=oembed" TargetMode="External"/><Relationship Id="rId1" Type="http://schemas.openxmlformats.org/officeDocument/2006/relationships/tags" Target="../tags/tag13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9.xml"/><Relationship Id="rId12" Type="http://schemas.openxmlformats.org/officeDocument/2006/relationships/customXml" Target="../ink/ink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customXml" Target="../ink/ink1.xml"/><Relationship Id="rId11" Type="http://schemas.openxmlformats.org/officeDocument/2006/relationships/customXml" Target="../ink/ink3.xml"/><Relationship Id="rId5" Type="http://schemas.openxmlformats.org/officeDocument/2006/relationships/hyperlink" Target="http://www.thebluediamondgallery.com/handwriting/o/objectives.html" TargetMode="External"/><Relationship Id="rId10" Type="http://schemas.openxmlformats.org/officeDocument/2006/relationships/image" Target="../media/image9.emf"/><Relationship Id="rId4" Type="http://schemas.openxmlformats.org/officeDocument/2006/relationships/image" Target="../media/image9.jpg"/><Relationship Id="rId9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511" y="1504950"/>
            <a:ext cx="5041392" cy="2193131"/>
          </a:xfrm>
        </p:spPr>
        <p:txBody>
          <a:bodyPr/>
          <a:lstStyle/>
          <a:p>
            <a:r>
              <a:rPr lang="en-US" u="none" dirty="0"/>
              <a:t>Finding Solutions to Adaptive and Technical Challenges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88F0-41C0-4F91-8303-2DD304520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1885664"/>
            <a:ext cx="4343400" cy="468722"/>
          </a:xfrm>
        </p:spPr>
        <p:txBody>
          <a:bodyPr>
            <a:noAutofit/>
          </a:bodyPr>
          <a:lstStyle/>
          <a:p>
            <a:pPr algn="ctr"/>
            <a:r>
              <a:rPr lang="en-US" sz="2000" i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i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earning new software, </a:t>
            </a:r>
            <a:br>
              <a:rPr lang="en-US" sz="1800" i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from home, a difficult boss, becoming a parent ... </a:t>
            </a:r>
            <a:endParaRPr lang="en-US" sz="1800" i="1" u="none" dirty="0">
              <a:latin typeface="French Script MT" panose="03020402040607040605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3098837"/>
            <a:ext cx="434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TisaOT-Bold" panose="02010804040101020102" pitchFamily="50" charset="0"/>
                <a:cs typeface="TisaOT-Bold" panose="02010804040101020102" pitchFamily="50" charset="0"/>
              </a:rPr>
              <a:t>Please share via </a:t>
            </a:r>
            <a:endParaRPr lang="en-US" sz="3200" b="1" i="1" dirty="0">
              <a:latin typeface="TisaOT-Bold" panose="02010804040101020102" pitchFamily="50" charset="0"/>
              <a:cs typeface="TisaOT-Bold" panose="02010804040101020102" pitchFamily="50" charset="0"/>
            </a:endParaRPr>
          </a:p>
          <a:p>
            <a:pPr algn="ctr"/>
            <a:r>
              <a:rPr lang="en-US" sz="3200" b="1" i="1" dirty="0">
                <a:solidFill>
                  <a:srgbClr val="FF585D"/>
                </a:solidFill>
                <a:latin typeface="TisaOT-Bold" panose="02010804040101020102" pitchFamily="50" charset="0"/>
                <a:cs typeface="TisaOT-Bold" panose="02010804040101020102" pitchFamily="50" charset="0"/>
              </a:rPr>
              <a:t>chat</a:t>
            </a:r>
            <a:r>
              <a:rPr lang="en-US" sz="3200" b="1" i="1" dirty="0">
                <a:latin typeface="TisaOT-Bold" panose="02010804040101020102" pitchFamily="50" charset="0"/>
                <a:cs typeface="TisaOT-Bold" panose="02010804040101020102" pitchFamily="50" charset="0"/>
              </a:rPr>
              <a:t> feature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8DB52DF-59A0-4780-B4BD-87A5C2599371}"/>
              </a:ext>
            </a:extLst>
          </p:cNvPr>
          <p:cNvSpPr txBox="1">
            <a:spLocks/>
          </p:cNvSpPr>
          <p:nvPr/>
        </p:nvSpPr>
        <p:spPr bwMode="auto">
          <a:xfrm>
            <a:off x="4800600" y="238873"/>
            <a:ext cx="4343400" cy="127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1" u="heavy" kern="1200" smtClean="0">
                <a:solidFill>
                  <a:srgbClr val="351931"/>
                </a:solidFill>
                <a:uFill>
                  <a:solidFill>
                    <a:srgbClr val="FF585D"/>
                  </a:solidFill>
                </a:uFill>
                <a:latin typeface="TisaOT"/>
                <a:ea typeface="+mj-ea"/>
                <a:cs typeface="TisaO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900" u="none" dirty="0" smtClean="0"/>
              <a:t>One </a:t>
            </a:r>
            <a:r>
              <a:rPr lang="en-US" sz="2900" u="none" dirty="0"/>
              <a:t>Challenge </a:t>
            </a:r>
          </a:p>
          <a:p>
            <a:pPr algn="ctr"/>
            <a:r>
              <a:rPr lang="en-US" sz="2900" u="none" dirty="0"/>
              <a:t>You Have Faced</a:t>
            </a:r>
            <a:r>
              <a:rPr lang="en-US" sz="4500" dirty="0"/>
              <a:t/>
            </a:r>
            <a:br>
              <a:rPr lang="en-US" sz="4500" dirty="0"/>
            </a:br>
            <a:r>
              <a:rPr lang="en-US" dirty="0"/>
              <a:t>______________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 r="19403"/>
          <a:stretch/>
        </p:blipFill>
        <p:spPr>
          <a:xfrm>
            <a:off x="-7620" y="-26671"/>
            <a:ext cx="4808220" cy="5171373"/>
          </a:xfrm>
          <a:prstGeom prst="rect">
            <a:avLst/>
          </a:prstGeom>
          <a:ln w="38100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908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ven, microwave, monitor, sitting&#10;&#10;Description automatically generated">
            <a:extLst>
              <a:ext uri="{FF2B5EF4-FFF2-40B4-BE49-F238E27FC236}">
                <a16:creationId xmlns:a16="http://schemas.microsoft.com/office/drawing/2014/main" id="{A8402F22-EEEF-4AFC-97A2-3DD0A810D8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17" t="5227" r="10145" b="6196"/>
          <a:stretch/>
        </p:blipFill>
        <p:spPr>
          <a:xfrm>
            <a:off x="152400" y="350865"/>
            <a:ext cx="5853338" cy="4291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379B570-C199-4B34-BAE6-56EE31FFC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0453" y="1411879"/>
            <a:ext cx="1626610" cy="16002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1800" b="1" dirty="0"/>
              <a:t>Technical</a:t>
            </a:r>
          </a:p>
          <a:p>
            <a:pPr algn="ctr"/>
            <a:r>
              <a:rPr lang="en-US" sz="1800" b="1" dirty="0"/>
              <a:t>vs. </a:t>
            </a:r>
          </a:p>
          <a:p>
            <a:pPr algn="ctr"/>
            <a:r>
              <a:rPr lang="en-US" sz="1800" b="1" dirty="0"/>
              <a:t>Adaptive </a:t>
            </a:r>
          </a:p>
          <a:p>
            <a:pPr algn="ctr"/>
            <a:r>
              <a:rPr lang="en-US" sz="1800" b="1" dirty="0"/>
              <a:t>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2CCBC-EC0C-4934-A308-8D8D685AE3CF}"/>
              </a:ext>
            </a:extLst>
          </p:cNvPr>
          <p:cNvSpPr txBox="1"/>
          <p:nvPr/>
        </p:nvSpPr>
        <p:spPr>
          <a:xfrm rot="20727483">
            <a:off x="662327" y="1884696"/>
            <a:ext cx="4766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The “What”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9CA255F-33ED-4165-9059-370960E1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468" y="316127"/>
            <a:ext cx="2358581" cy="823722"/>
          </a:xfrm>
        </p:spPr>
        <p:txBody>
          <a:bodyPr/>
          <a:lstStyle/>
          <a:p>
            <a:pPr algn="ctr"/>
            <a:r>
              <a:rPr lang="en-US" b="1" u="none" dirty="0"/>
              <a:t>The What</a:t>
            </a:r>
            <a:r>
              <a:rPr lang="en-US" u="none" dirty="0"/>
              <a:t/>
            </a:r>
            <a:br>
              <a:rPr lang="en-US" u="none" dirty="0"/>
            </a:br>
            <a:r>
              <a:rPr lang="en-US" dirty="0"/>
              <a:t>______________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7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72"/>
    </mc:Choice>
    <mc:Fallback xmlns="">
      <p:transition spd="slow" advTm="3637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BD86-62D7-4625-B5BD-6BA23F54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8866"/>
            <a:ext cx="7543800" cy="800284"/>
          </a:xfrm>
        </p:spPr>
        <p:txBody>
          <a:bodyPr/>
          <a:lstStyle/>
          <a:p>
            <a:pPr algn="ctr"/>
            <a:r>
              <a:rPr lang="en-US" b="1" u="none" dirty="0">
                <a:solidFill>
                  <a:srgbClr val="FF585D"/>
                </a:solidFill>
              </a:rPr>
              <a:t>Adaptive vs. Technical Change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nline Media 4" title="Elements of Change.2">
            <a:hlinkClick r:id="" action="ppaction://media"/>
            <a:extLst>
              <a:ext uri="{FF2B5EF4-FFF2-40B4-BE49-F238E27FC236}">
                <a16:creationId xmlns:a16="http://schemas.microsoft.com/office/drawing/2014/main" id="{A0111F26-53B2-4A55-A8B0-F1073334EEAF}"/>
              </a:ext>
            </a:extLst>
          </p:cNvPr>
          <p:cNvPicPr>
            <a:picLocks noGrp="1" noRot="1" noChangeAspect="1"/>
          </p:cNvPicPr>
          <p:nvPr>
            <p:ph sz="half" idx="1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676400" y="815407"/>
            <a:ext cx="5791200" cy="32712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983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209"/>
    </mc:Choice>
    <mc:Fallback xmlns="">
      <p:transition spd="slow" advTm="187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919" objId="3"/>
        <p14:triggerEvt type="onClick" time="1919" objId="3"/>
        <p14:stopEvt time="181248" objId="3"/>
        <p14:playEvt time="183123" objId="3"/>
        <p14:pauseEvt time="184994" objId="3"/>
        <p14:triggerEvt type="onClick" time="184994" objId="3"/>
        <p14:stopEvt time="187171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15CF0D-0169-4800-A948-5A6B331C53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" b="14840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15F08-EA72-49F8-A806-97433136AA81}"/>
              </a:ext>
            </a:extLst>
          </p:cNvPr>
          <p:cNvSpPr txBox="1"/>
          <p:nvPr/>
        </p:nvSpPr>
        <p:spPr>
          <a:xfrm>
            <a:off x="335280" y="1733550"/>
            <a:ext cx="2298560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Adaptive Change</a:t>
            </a:r>
          </a:p>
          <a:p>
            <a:r>
              <a:rPr lang="en-US" sz="1050" dirty="0">
                <a:solidFill>
                  <a:schemeClr val="bg1"/>
                </a:solidFill>
              </a:rPr>
              <a:t>Requires individual or culture change to address:</a:t>
            </a:r>
          </a:p>
          <a:p>
            <a:endParaRPr lang="en-US" sz="105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Behaviors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Attitudes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Assumptions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Values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Past experiences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Habits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Perceptions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Beliefs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Power/Politics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Cultural norms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3CA8A-7DB1-405D-82FE-5F43D0501E3D}"/>
              </a:ext>
            </a:extLst>
          </p:cNvPr>
          <p:cNvSpPr txBox="1"/>
          <p:nvPr/>
        </p:nvSpPr>
        <p:spPr>
          <a:xfrm>
            <a:off x="304800" y="180138"/>
            <a:ext cx="2519624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Technical Change</a:t>
            </a:r>
          </a:p>
          <a:p>
            <a:r>
              <a:rPr lang="en-US" sz="1050" b="1" i="1" dirty="0">
                <a:solidFill>
                  <a:schemeClr val="accent1">
                    <a:lumMod val="75000"/>
                  </a:schemeClr>
                </a:solidFill>
              </a:rPr>
              <a:t>Requires a “fix,” expert, or an authority</a:t>
            </a:r>
          </a:p>
          <a:p>
            <a:pPr marL="214313" indent="-214313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Improve quality…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Decrease the time it takes to…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Reduce costs…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614C4-7165-4C67-B0D8-39A1CE22312D}"/>
              </a:ext>
            </a:extLst>
          </p:cNvPr>
          <p:cNvSpPr txBox="1"/>
          <p:nvPr/>
        </p:nvSpPr>
        <p:spPr>
          <a:xfrm>
            <a:off x="6072514" y="316073"/>
            <a:ext cx="270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Change Iceberg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4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2222A-32C8-4E78-9A65-3D84FB07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865" y="141895"/>
            <a:ext cx="2856890" cy="1028700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n-US" sz="2100" u="none" dirty="0">
                <a:solidFill>
                  <a:srgbClr val="FF585D"/>
                </a:solidFill>
              </a:rPr>
              <a:t>Technical or Adaptive Solution?</a:t>
            </a:r>
            <a:br>
              <a:rPr lang="en-US" sz="2100" u="none" dirty="0">
                <a:solidFill>
                  <a:srgbClr val="FF585D"/>
                </a:solidFill>
              </a:rPr>
            </a:br>
            <a:endParaRPr lang="en-US" sz="2100" u="none" dirty="0">
              <a:solidFill>
                <a:srgbClr val="FF585D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24D1F-E275-4A25-89E2-F81BC11D4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2061" y="914143"/>
            <a:ext cx="2863678" cy="43840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900" b="1" dirty="0"/>
              <a:t>Help identify if the following is a technical change (above the water line),  an adaptive change (below the water line), or both (near the water line).</a:t>
            </a:r>
            <a:endParaRPr lang="en-US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BAC8F-FB92-4968-B6E2-A76FC477EBE2}"/>
              </a:ext>
            </a:extLst>
          </p:cNvPr>
          <p:cNvSpPr txBox="1"/>
          <p:nvPr/>
        </p:nvSpPr>
        <p:spPr>
          <a:xfrm>
            <a:off x="6348844" y="1539780"/>
            <a:ext cx="2067683" cy="36933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 service providers to improve internet stability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CEAF05-D655-464B-98A8-4156797575F9}"/>
              </a:ext>
            </a:extLst>
          </p:cNvPr>
          <p:cNvSpPr txBox="1"/>
          <p:nvPr/>
        </p:nvSpPr>
        <p:spPr>
          <a:xfrm>
            <a:off x="6347496" y="2426176"/>
            <a:ext cx="2067684" cy="36933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additional time to </a:t>
            </a:r>
          </a:p>
          <a:p>
            <a:pPr algn="ctr"/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planning time banks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737B16-5F1F-43F5-965D-2EB3670A13D6}"/>
              </a:ext>
            </a:extLst>
          </p:cNvPr>
          <p:cNvSpPr txBox="1"/>
          <p:nvPr/>
        </p:nvSpPr>
        <p:spPr>
          <a:xfrm>
            <a:off x="6347499" y="1979408"/>
            <a:ext cx="2067683" cy="36933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out of your PJs for a Zoom staff meetings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CF3162-499D-4DEE-B76D-94676AB543B9}"/>
              </a:ext>
            </a:extLst>
          </p:cNvPr>
          <p:cNvSpPr txBox="1"/>
          <p:nvPr/>
        </p:nvSpPr>
        <p:spPr>
          <a:xfrm>
            <a:off x="6380058" y="3587120"/>
            <a:ext cx="2067683" cy="36933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Convene clients to speak about how COVID impacted their financial plans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167E55-0F69-49A5-9754-942CC0865D9B}"/>
              </a:ext>
            </a:extLst>
          </p:cNvPr>
          <p:cNvSpPr txBox="1"/>
          <p:nvPr/>
        </p:nvSpPr>
        <p:spPr>
          <a:xfrm>
            <a:off x="6356468" y="3287590"/>
            <a:ext cx="2067683" cy="23083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Go Fund Me for annual campaign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280C49-55F1-4924-B274-E143FF5BB738}"/>
              </a:ext>
            </a:extLst>
          </p:cNvPr>
          <p:cNvSpPr txBox="1"/>
          <p:nvPr/>
        </p:nvSpPr>
        <p:spPr>
          <a:xfrm>
            <a:off x="6356468" y="2850325"/>
            <a:ext cx="2067683" cy="36933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Donate money to a </a:t>
            </a:r>
          </a:p>
          <a:p>
            <a:pPr algn="ctr"/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racial equity cause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picture containing water, clouds, boat, blue&#10;&#10;Description automatically generated">
            <a:extLst>
              <a:ext uri="{FF2B5EF4-FFF2-40B4-BE49-F238E27FC236}">
                <a16:creationId xmlns:a16="http://schemas.microsoft.com/office/drawing/2014/main" id="{D42D0E5C-02A0-4900-998A-CA8A00AD1B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2035" t="231" r="18586" b="3323"/>
          <a:stretch/>
        </p:blipFill>
        <p:spPr>
          <a:xfrm>
            <a:off x="-8719" y="0"/>
            <a:ext cx="5943600" cy="5150195"/>
          </a:xfrm>
          <a:ln w="38100"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16BF92-3D9A-45BE-B82C-7B96C9A6A908}"/>
              </a:ext>
            </a:extLst>
          </p:cNvPr>
          <p:cNvSpPr txBox="1"/>
          <p:nvPr/>
        </p:nvSpPr>
        <p:spPr>
          <a:xfrm>
            <a:off x="152400" y="438228"/>
            <a:ext cx="251962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Technical Change</a:t>
            </a:r>
          </a:p>
          <a:p>
            <a:r>
              <a:rPr lang="en-US" sz="1050" b="1" i="1" dirty="0">
                <a:solidFill>
                  <a:schemeClr val="accent1">
                    <a:lumMod val="75000"/>
                  </a:schemeClr>
                </a:solidFill>
              </a:rPr>
              <a:t>Requires a “fix,” expert, or an authority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000789-8A3B-401F-8142-81212FDD6A7C}"/>
              </a:ext>
            </a:extLst>
          </p:cNvPr>
          <p:cNvSpPr txBox="1"/>
          <p:nvPr/>
        </p:nvSpPr>
        <p:spPr>
          <a:xfrm>
            <a:off x="262932" y="1760220"/>
            <a:ext cx="2298560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Adaptive Change</a:t>
            </a:r>
          </a:p>
          <a:p>
            <a:r>
              <a:rPr lang="en-US" sz="1050" dirty="0">
                <a:solidFill>
                  <a:schemeClr val="bg1"/>
                </a:solidFill>
              </a:rPr>
              <a:t>Requires individual or culture change to address:</a:t>
            </a:r>
          </a:p>
          <a:p>
            <a:endParaRPr lang="en-US" sz="105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Behaviors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Attitudes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Assumptions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Values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Past experiences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Habits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Perceptions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Beliefs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Power/Politics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Cultural norms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15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2222A-32C8-4E78-9A65-3D84FB07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55" y="1609006"/>
            <a:ext cx="2856890" cy="1028700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n-US" sz="1800" u="none" dirty="0">
                <a:solidFill>
                  <a:srgbClr val="FF585D"/>
                </a:solidFill>
              </a:rPr>
              <a:t>Technical or Adaptive Solutions</a:t>
            </a:r>
            <a:br>
              <a:rPr lang="en-US" sz="1800" u="none" dirty="0">
                <a:solidFill>
                  <a:srgbClr val="FF585D"/>
                </a:solidFill>
              </a:rPr>
            </a:br>
            <a:endParaRPr lang="en-US" sz="1800" u="none" dirty="0">
              <a:solidFill>
                <a:srgbClr val="FF585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picture containing water, clouds, boat, blue&#10;&#10;Description automatically generated">
            <a:extLst>
              <a:ext uri="{FF2B5EF4-FFF2-40B4-BE49-F238E27FC236}">
                <a16:creationId xmlns:a16="http://schemas.microsoft.com/office/drawing/2014/main" id="{D42D0E5C-02A0-4900-998A-CA8A00AD1B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2035" t="231" r="18586" b="3323"/>
          <a:stretch/>
        </p:blipFill>
        <p:spPr>
          <a:xfrm>
            <a:off x="0" y="-6695"/>
            <a:ext cx="5943600" cy="5150195"/>
          </a:xfrm>
          <a:ln w="38100"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16BF92-3D9A-45BE-B82C-7B96C9A6A908}"/>
              </a:ext>
            </a:extLst>
          </p:cNvPr>
          <p:cNvSpPr txBox="1"/>
          <p:nvPr/>
        </p:nvSpPr>
        <p:spPr>
          <a:xfrm>
            <a:off x="152400" y="438228"/>
            <a:ext cx="251962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Technical Change</a:t>
            </a:r>
          </a:p>
          <a:p>
            <a:r>
              <a:rPr lang="en-US" sz="1050" b="1" i="1" dirty="0">
                <a:solidFill>
                  <a:schemeClr val="accent1">
                    <a:lumMod val="75000"/>
                  </a:schemeClr>
                </a:solidFill>
              </a:rPr>
              <a:t>Requires a “fix,” expert, or an authority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000789-8A3B-401F-8142-81212FDD6A7C}"/>
              </a:ext>
            </a:extLst>
          </p:cNvPr>
          <p:cNvSpPr txBox="1"/>
          <p:nvPr/>
        </p:nvSpPr>
        <p:spPr>
          <a:xfrm>
            <a:off x="262932" y="1760220"/>
            <a:ext cx="2298560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Adaptive Change</a:t>
            </a:r>
          </a:p>
          <a:p>
            <a:r>
              <a:rPr lang="en-US" sz="1050" dirty="0">
                <a:solidFill>
                  <a:schemeClr val="bg1"/>
                </a:solidFill>
              </a:rPr>
              <a:t>Requires individual or culture change to address:</a:t>
            </a:r>
          </a:p>
          <a:p>
            <a:endParaRPr lang="en-US" sz="105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Behaviors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Attitudes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Assumptions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Values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Past experiences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Habits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Perceptions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Beliefs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Power/Politics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Cultural norms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BAC8F-FB92-4968-B6E2-A76FC477EBE2}"/>
              </a:ext>
            </a:extLst>
          </p:cNvPr>
          <p:cNvSpPr txBox="1"/>
          <p:nvPr/>
        </p:nvSpPr>
        <p:spPr>
          <a:xfrm>
            <a:off x="3809999" y="68896"/>
            <a:ext cx="2067683" cy="36933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 service providers to improve internet stability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CEAF05-D655-464B-98A8-4156797575F9}"/>
              </a:ext>
            </a:extLst>
          </p:cNvPr>
          <p:cNvSpPr txBox="1"/>
          <p:nvPr/>
        </p:nvSpPr>
        <p:spPr>
          <a:xfrm>
            <a:off x="3809999" y="1207237"/>
            <a:ext cx="2067684" cy="36933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additional time to </a:t>
            </a:r>
          </a:p>
          <a:p>
            <a:pPr algn="ctr"/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management time banks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167E55-0F69-49A5-9754-942CC0865D9B}"/>
              </a:ext>
            </a:extLst>
          </p:cNvPr>
          <p:cNvSpPr txBox="1"/>
          <p:nvPr/>
        </p:nvSpPr>
        <p:spPr>
          <a:xfrm>
            <a:off x="3769417" y="2211222"/>
            <a:ext cx="2067683" cy="23083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Go Fund Me for annual campaign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CF3162-499D-4DEE-B76D-94676AB543B9}"/>
              </a:ext>
            </a:extLst>
          </p:cNvPr>
          <p:cNvSpPr txBox="1"/>
          <p:nvPr/>
        </p:nvSpPr>
        <p:spPr>
          <a:xfrm>
            <a:off x="3809998" y="3744383"/>
            <a:ext cx="2067683" cy="36933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Convene clients to speak about how COVID impacted their financial plans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737B16-5F1F-43F5-965D-2EB3670A13D6}"/>
              </a:ext>
            </a:extLst>
          </p:cNvPr>
          <p:cNvSpPr txBox="1"/>
          <p:nvPr/>
        </p:nvSpPr>
        <p:spPr>
          <a:xfrm>
            <a:off x="3809997" y="1692880"/>
            <a:ext cx="2067683" cy="36933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out of your PJs for a Zoom staff meetings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280C49-55F1-4924-B274-E143FF5BB738}"/>
              </a:ext>
            </a:extLst>
          </p:cNvPr>
          <p:cNvSpPr txBox="1"/>
          <p:nvPr/>
        </p:nvSpPr>
        <p:spPr>
          <a:xfrm>
            <a:off x="3817619" y="519019"/>
            <a:ext cx="2067683" cy="36933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Donate money to a </a:t>
            </a:r>
          </a:p>
          <a:p>
            <a:pPr algn="ctr"/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racial equity cause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6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9" grpId="0" animBg="1"/>
      <p:bldP spid="18" grpId="0" animBg="1"/>
      <p:bldP spid="16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ven, microwave, monitor, sitting&#10;&#10;Description automatically generated">
            <a:extLst>
              <a:ext uri="{FF2B5EF4-FFF2-40B4-BE49-F238E27FC236}">
                <a16:creationId xmlns:a16="http://schemas.microsoft.com/office/drawing/2014/main" id="{A8402F22-EEEF-4AFC-97A2-3DD0A810D8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17" t="5227" r="10145" b="6196"/>
          <a:stretch/>
        </p:blipFill>
        <p:spPr>
          <a:xfrm>
            <a:off x="304800" y="307938"/>
            <a:ext cx="5740636" cy="420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379B570-C199-4B34-BAE6-56EE31FFC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3668" y="1809751"/>
            <a:ext cx="2087117" cy="1905000"/>
          </a:xfrm>
        </p:spPr>
        <p:txBody>
          <a:bodyPr anchor="ctr" anchorCtr="1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/>
              <a:t>Costly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/>
              <a:t>Time-Consuming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/>
              <a:t>Frustrating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/>
              <a:t> Less-Effective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2CCBC-EC0C-4934-A308-8D8D685AE3CF}"/>
              </a:ext>
            </a:extLst>
          </p:cNvPr>
          <p:cNvSpPr txBox="1"/>
          <p:nvPr/>
        </p:nvSpPr>
        <p:spPr>
          <a:xfrm rot="20727483">
            <a:off x="637552" y="1871283"/>
            <a:ext cx="4766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The “So What”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9CA255F-33ED-4165-9059-370960E1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935" y="452628"/>
            <a:ext cx="2358581" cy="1234440"/>
          </a:xfrm>
        </p:spPr>
        <p:txBody>
          <a:bodyPr/>
          <a:lstStyle/>
          <a:p>
            <a:pPr algn="ctr"/>
            <a:r>
              <a:rPr lang="en-US" b="1" u="none" dirty="0"/>
              <a:t>The “</a:t>
            </a:r>
            <a:r>
              <a:rPr lang="en-US" u="none" dirty="0"/>
              <a:t>So </a:t>
            </a:r>
            <a:r>
              <a:rPr lang="en-US" b="1" u="none" dirty="0"/>
              <a:t>What” </a:t>
            </a:r>
            <a:br>
              <a:rPr lang="en-US" b="1" u="none" dirty="0"/>
            </a:br>
            <a:r>
              <a:rPr lang="en-US" b="1" u="none" dirty="0"/>
              <a:t>or Why</a:t>
            </a:r>
            <a:r>
              <a:rPr lang="en-US" u="none" dirty="0"/>
              <a:t/>
            </a:r>
            <a:br>
              <a:rPr lang="en-US" u="none" dirty="0"/>
            </a:br>
            <a:r>
              <a:rPr lang="en-US" dirty="0"/>
              <a:t>______________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0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72"/>
    </mc:Choice>
    <mc:Fallback xmlns="">
      <p:transition spd="slow" advTm="36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72222A-32C8-4E78-9A65-3D84FB07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741" y="2057400"/>
            <a:ext cx="2856890" cy="1028700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n-US" sz="2100" u="none" dirty="0"/>
              <a:t>Technical or Adaptive Solutions for Internal Change</a:t>
            </a:r>
            <a:br>
              <a:rPr lang="en-US" sz="2100" u="none" dirty="0"/>
            </a:br>
            <a:endParaRPr lang="en-US" sz="2100" u="none" dirty="0"/>
          </a:p>
        </p:txBody>
      </p:sp>
      <p:pic>
        <p:nvPicPr>
          <p:cNvPr id="2" name="Picture 1" descr="Free and Paid &lt;strong&gt;CRM Software&lt;/strong&gt;: Basic Customer Management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9" y="285750"/>
            <a:ext cx="4610100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72222A-32C8-4E78-9A65-3D84FB07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973" y="2057400"/>
            <a:ext cx="2856890" cy="1028700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n-US" sz="2100" u="none" dirty="0"/>
              <a:t>Technical or Adaptive Solutions for External Change</a:t>
            </a:r>
            <a:br>
              <a:rPr lang="en-US" sz="2100" u="none" dirty="0"/>
            </a:br>
            <a:endParaRPr lang="en-US" sz="2100" u="none" dirty="0"/>
          </a:p>
        </p:txBody>
      </p:sp>
      <p:pic>
        <p:nvPicPr>
          <p:cNvPr id="7" name="Picture 6" descr="A picture containing food, vegetable, fruit, fresh&#10;&#10;Description automatically generated">
            <a:extLst>
              <a:ext uri="{FF2B5EF4-FFF2-40B4-BE49-F238E27FC236}">
                <a16:creationId xmlns:a16="http://schemas.microsoft.com/office/drawing/2014/main" id="{735C6232-C6A1-43EA-AEEF-993828EA56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83" r="10649"/>
          <a:stretch/>
        </p:blipFill>
        <p:spPr>
          <a:xfrm>
            <a:off x="-13447" y="0"/>
            <a:ext cx="5791200" cy="5143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56BF1B-166A-4E23-888F-C86563DBD033}"/>
              </a:ext>
            </a:extLst>
          </p:cNvPr>
          <p:cNvSpPr txBox="1"/>
          <p:nvPr/>
        </p:nvSpPr>
        <p:spPr>
          <a:xfrm>
            <a:off x="-35859" y="4810125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TisaOT" panose="02010504030101020102"/>
              </a:rPr>
              <a:t>Image by Free-Photos from Pixabay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9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066FC949-13AC-4BB8-884D-3B7F2A04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937" y="452628"/>
            <a:ext cx="2358581" cy="1234440"/>
          </a:xfrm>
        </p:spPr>
        <p:txBody>
          <a:bodyPr/>
          <a:lstStyle/>
          <a:p>
            <a:pPr algn="ctr"/>
            <a:r>
              <a:rPr lang="en-US" u="none" dirty="0"/>
              <a:t>The “What Now”</a:t>
            </a:r>
            <a:br>
              <a:rPr lang="en-US" u="none" dirty="0"/>
            </a:br>
            <a:r>
              <a:rPr lang="en-US" u="none" dirty="0"/>
              <a:t>or How</a:t>
            </a:r>
            <a:br>
              <a:rPr lang="en-US" u="none" dirty="0"/>
            </a:br>
            <a:r>
              <a:rPr lang="en-US" dirty="0"/>
              <a:t>______________</a:t>
            </a:r>
            <a:endParaRPr lang="en-US" u="none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379B570-C199-4B34-BAE6-56EE31FFC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7937" y="1944758"/>
            <a:ext cx="2358581" cy="781812"/>
          </a:xfrm>
        </p:spPr>
        <p:txBody>
          <a:bodyPr>
            <a:noAutofit/>
          </a:bodyPr>
          <a:lstStyle/>
          <a:p>
            <a:r>
              <a:rPr lang="en-US" sz="1800" b="1" dirty="0"/>
              <a:t>The biggest mistake a leader or team can make is trying to solve adaptive challenges with only technical solutions!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2CCBC-EC0C-4934-A308-8D8D685AE3CF}"/>
              </a:ext>
            </a:extLst>
          </p:cNvPr>
          <p:cNvSpPr txBox="1"/>
          <p:nvPr/>
        </p:nvSpPr>
        <p:spPr>
          <a:xfrm rot="20727483">
            <a:off x="1126815" y="1862039"/>
            <a:ext cx="3689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The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“What Now?”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E503B-6BF4-4A8B-A090-5BFFD2C9DF1D}"/>
              </a:ext>
            </a:extLst>
          </p:cNvPr>
          <p:cNvSpPr txBox="1"/>
          <p:nvPr/>
        </p:nvSpPr>
        <p:spPr>
          <a:xfrm rot="20727483">
            <a:off x="769432" y="2067316"/>
            <a:ext cx="4766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The “What”</a:t>
            </a:r>
          </a:p>
        </p:txBody>
      </p:sp>
      <p:pic>
        <p:nvPicPr>
          <p:cNvPr id="7" name="Picture 6" descr="A picture containing oven, microwave, monitor, sitting&#10;&#10;Description automatically generated">
            <a:extLst>
              <a:ext uri="{FF2B5EF4-FFF2-40B4-BE49-F238E27FC236}">
                <a16:creationId xmlns:a16="http://schemas.microsoft.com/office/drawing/2014/main" id="{DF3BF23A-5BC7-4157-9B7D-C9D3E9FEE3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17" t="5227" r="10145" b="6196"/>
          <a:stretch/>
        </p:blipFill>
        <p:spPr>
          <a:xfrm>
            <a:off x="125179" y="254124"/>
            <a:ext cx="5791200" cy="42461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C684A2-E370-45DB-90E5-43310C6228BA}"/>
              </a:ext>
            </a:extLst>
          </p:cNvPr>
          <p:cNvSpPr txBox="1"/>
          <p:nvPr/>
        </p:nvSpPr>
        <p:spPr>
          <a:xfrm rot="20727483">
            <a:off x="637301" y="1762147"/>
            <a:ext cx="4766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The “What Now”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9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00"/>
    </mc:Choice>
    <mc:Fallback xmlns="">
      <p:transition spd="slow" advTm="25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33940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000" b="1" dirty="0"/>
              <a:t>Jessica Love, Executive Director</a:t>
            </a:r>
          </a:p>
          <a:p>
            <a:pPr marL="0" indent="0" algn="ctr">
              <a:buNone/>
            </a:pPr>
            <a:r>
              <a:rPr lang="en-US" sz="2000" b="1" dirty="0"/>
              <a:t>Prosperity Indiana</a:t>
            </a:r>
          </a:p>
        </p:txBody>
      </p:sp>
      <p:pic>
        <p:nvPicPr>
          <p:cNvPr id="4" name="Picture 3" descr="https://www.prosperityindiana.org/resources/Pictures/Staff%20Headshots/Jessica%20Love_Headsh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35" y="1063625"/>
            <a:ext cx="1802130" cy="25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8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466105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A picture containing indoor, hall&#10;&#10;Description automatically generated">
            <a:extLst>
              <a:ext uri="{FF2B5EF4-FFF2-40B4-BE49-F238E27FC236}">
                <a16:creationId xmlns:a16="http://schemas.microsoft.com/office/drawing/2014/main" id="{93B15347-6278-4DC1-B353-19E003D52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2788" r="11255"/>
          <a:stretch/>
        </p:blipFill>
        <p:spPr>
          <a:xfrm>
            <a:off x="-51862" y="7844"/>
            <a:ext cx="5739338" cy="5135656"/>
          </a:xfr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6BF83E-47FB-43AA-B14B-654B8BF6A65F}"/>
              </a:ext>
            </a:extLst>
          </p:cNvPr>
          <p:cNvSpPr txBox="1">
            <a:spLocks/>
          </p:cNvSpPr>
          <p:nvPr/>
        </p:nvSpPr>
        <p:spPr>
          <a:xfrm>
            <a:off x="6357936" y="1666135"/>
            <a:ext cx="2358581" cy="7818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TisaOT" panose="02010504030101020102"/>
              </a:rPr>
              <a:t>Ask, “What is the Nature of the Work Before Us”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TisaOT" panose="02010504030101020102"/>
              </a:rPr>
              <a:t>Get on the Balcony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TisaOT" panose="02010504030101020102"/>
              </a:rPr>
              <a:t>Identify Shifts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EE45CD-ADC0-484A-BF37-B7723A78CE16}"/>
              </a:ext>
            </a:extLst>
          </p:cNvPr>
          <p:cNvSpPr txBox="1"/>
          <p:nvPr/>
        </p:nvSpPr>
        <p:spPr>
          <a:xfrm>
            <a:off x="3429000" y="4817564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saOT" panose="02010504030101020102"/>
              </a:rPr>
              <a:t>Image by David Mark from Pixabay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C5EFC1E3-5DCB-4A2E-ACFA-1CA88354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937" y="452628"/>
            <a:ext cx="2358581" cy="1234440"/>
          </a:xfrm>
        </p:spPr>
        <p:txBody>
          <a:bodyPr/>
          <a:lstStyle/>
          <a:p>
            <a:pPr algn="ctr"/>
            <a:r>
              <a:rPr lang="en-US" sz="2000" u="none" dirty="0"/>
              <a:t>Look Outward</a:t>
            </a:r>
            <a:br>
              <a:rPr lang="en-US" sz="2000" u="none" dirty="0"/>
            </a:br>
            <a:r>
              <a:rPr lang="en-US" sz="2000" dirty="0"/>
              <a:t>______________</a:t>
            </a:r>
            <a:endParaRPr lang="en-US" sz="2000" u="non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6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7" descr="A picture containing tree, outdoor, branch, mammal&#10;&#10;Description automatically generated">
            <a:extLst>
              <a:ext uri="{FF2B5EF4-FFF2-40B4-BE49-F238E27FC236}">
                <a16:creationId xmlns:a16="http://schemas.microsoft.com/office/drawing/2014/main" id="{257693D3-D2F0-4DE5-889C-A3E27E182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9112" t="-22" r="20372" b="22"/>
          <a:stretch/>
        </p:blipFill>
        <p:spPr>
          <a:xfrm>
            <a:off x="1" y="0"/>
            <a:ext cx="5791200" cy="5143500"/>
          </a:xfr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D389C429-6680-409E-B5DA-DEB32281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937" y="452628"/>
            <a:ext cx="2358581" cy="1234440"/>
          </a:xfrm>
        </p:spPr>
        <p:txBody>
          <a:bodyPr/>
          <a:lstStyle/>
          <a:p>
            <a:pPr algn="ctr"/>
            <a:r>
              <a:rPr lang="en-US" sz="2000" u="none" dirty="0"/>
              <a:t>Look Around</a:t>
            </a:r>
            <a:br>
              <a:rPr lang="en-US" sz="2000" u="none" dirty="0"/>
            </a:br>
            <a:r>
              <a:rPr lang="en-US" sz="2000" dirty="0"/>
              <a:t>______________</a:t>
            </a:r>
            <a:endParaRPr lang="en-US" sz="2000" u="none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27E5DC4-2DB4-4705-B7D6-6E10C84EB4D8}"/>
              </a:ext>
            </a:extLst>
          </p:cNvPr>
          <p:cNvSpPr txBox="1">
            <a:spLocks/>
          </p:cNvSpPr>
          <p:nvPr/>
        </p:nvSpPr>
        <p:spPr>
          <a:xfrm>
            <a:off x="6371384" y="1721544"/>
            <a:ext cx="2358581" cy="7818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TisaOT" panose="02010504030101020102"/>
              </a:rPr>
              <a:t>Conduct a Landscape Scan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TisaOT" panose="02010504030101020102"/>
              </a:rPr>
              <a:t>ID Best </a:t>
            </a:r>
            <a:r>
              <a:rPr lang="en-US" sz="1800" b="1" dirty="0" smtClean="0">
                <a:latin typeface="TisaOT" panose="02010504030101020102"/>
              </a:rPr>
              <a:t>Practices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 smtClean="0">
                <a:latin typeface="TisaOT" panose="02010504030101020102"/>
              </a:rPr>
              <a:t>Give the work to the People</a:t>
            </a:r>
            <a:endParaRPr lang="en-US" sz="1800" b="1" dirty="0">
              <a:latin typeface="TisaOT" panose="0201050403010102010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8193F4-AFE3-44D2-9E51-734460A7485D}"/>
              </a:ext>
            </a:extLst>
          </p:cNvPr>
          <p:cNvSpPr txBox="1"/>
          <p:nvPr/>
        </p:nvSpPr>
        <p:spPr>
          <a:xfrm>
            <a:off x="3505200" y="4885261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saOT" panose="02010504030101020102"/>
              </a:rPr>
              <a:t>Image by Vinson Tan from Pixabay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4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A picture containing plant&#10;&#10;Description automatically generated">
            <a:extLst>
              <a:ext uri="{FF2B5EF4-FFF2-40B4-BE49-F238E27FC236}">
                <a16:creationId xmlns:a16="http://schemas.microsoft.com/office/drawing/2014/main" id="{0EF9D0DC-011F-4C48-B1B6-9041EE2D4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4105" t="65" r="13747" b="-65"/>
          <a:stretch/>
        </p:blipFill>
        <p:spPr>
          <a:xfrm>
            <a:off x="0" y="0"/>
            <a:ext cx="5562600" cy="5140138"/>
          </a:xfr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D60D3953-A3DC-4F0F-AEAF-901F37A9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937" y="452628"/>
            <a:ext cx="2358581" cy="1234440"/>
          </a:xfrm>
        </p:spPr>
        <p:txBody>
          <a:bodyPr/>
          <a:lstStyle/>
          <a:p>
            <a:pPr algn="ctr"/>
            <a:r>
              <a:rPr lang="en-US" sz="2000" u="none" dirty="0"/>
              <a:t>Look Inward</a:t>
            </a:r>
            <a:br>
              <a:rPr lang="en-US" sz="2000" u="none" dirty="0"/>
            </a:br>
            <a:r>
              <a:rPr lang="en-US" sz="2000" dirty="0"/>
              <a:t>______________</a:t>
            </a:r>
            <a:endParaRPr lang="en-US" sz="2000" u="none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D34ADE-0C4F-45ED-8EB9-82D3A0A270F4}"/>
              </a:ext>
            </a:extLst>
          </p:cNvPr>
          <p:cNvSpPr txBox="1">
            <a:spLocks/>
          </p:cNvSpPr>
          <p:nvPr/>
        </p:nvSpPr>
        <p:spPr>
          <a:xfrm>
            <a:off x="6357937" y="1926029"/>
            <a:ext cx="2358581" cy="7818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1800" b="1" dirty="0" smtClean="0">
                <a:latin typeface="TisaOT" panose="02010504030101020102"/>
              </a:rPr>
              <a:t>Challenge Orthodoxies</a:t>
            </a:r>
            <a:endParaRPr lang="en-US" sz="1800" b="1" dirty="0">
              <a:latin typeface="TisaOT" panose="0201050403010102010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TisaOT" panose="02010504030101020102"/>
              </a:rPr>
              <a:t>ID your, your </a:t>
            </a:r>
            <a:r>
              <a:rPr lang="en-US" sz="1800" b="1" dirty="0" smtClean="0">
                <a:latin typeface="TisaOT" panose="02010504030101020102"/>
              </a:rPr>
              <a:t>values</a:t>
            </a:r>
            <a:r>
              <a:rPr lang="en-US" sz="1800" b="1" dirty="0">
                <a:latin typeface="TisaOT" panose="02010504030101020102"/>
              </a:rPr>
              <a:t>, beliefs…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73A7B-41F5-4980-A8EC-A0DD5BCD2932}"/>
              </a:ext>
            </a:extLst>
          </p:cNvPr>
          <p:cNvSpPr txBox="1"/>
          <p:nvPr/>
        </p:nvSpPr>
        <p:spPr>
          <a:xfrm>
            <a:off x="3467100" y="4810125"/>
            <a:ext cx="2209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saOT" panose="02010504030101020102"/>
              </a:rPr>
              <a:t>Image by dietercn from Pixabay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3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96D36D8-C1A8-4028-80E2-9DBFD6CA1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937" y="452628"/>
            <a:ext cx="2358581" cy="1234440"/>
          </a:xfrm>
        </p:spPr>
        <p:txBody>
          <a:bodyPr/>
          <a:lstStyle/>
          <a:p>
            <a:pPr algn="ctr"/>
            <a:r>
              <a:rPr lang="en-US" sz="2000" u="none" dirty="0"/>
              <a:t>Look Forward</a:t>
            </a:r>
            <a:br>
              <a:rPr lang="en-US" sz="2000" u="none" dirty="0"/>
            </a:br>
            <a:r>
              <a:rPr lang="en-US" sz="2000" dirty="0"/>
              <a:t>______________</a:t>
            </a:r>
            <a:endParaRPr lang="en-US" sz="2000" u="none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6465F03-DA22-4292-B88C-641963DA2421}"/>
              </a:ext>
            </a:extLst>
          </p:cNvPr>
          <p:cNvSpPr txBox="1">
            <a:spLocks/>
          </p:cNvSpPr>
          <p:nvPr/>
        </p:nvSpPr>
        <p:spPr>
          <a:xfrm>
            <a:off x="6357937" y="1926029"/>
            <a:ext cx="2358581" cy="7818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dirty="0">
                <a:latin typeface="TisaOT" panose="02010504030101020102"/>
              </a:rPr>
              <a:t>Decide Path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dirty="0">
                <a:latin typeface="TisaOT" panose="02010504030101020102"/>
              </a:rPr>
              <a:t>Generate Ideas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dirty="0" smtClean="0">
                <a:latin typeface="TisaOT" panose="02010504030101020102"/>
              </a:rPr>
              <a:t>Prototype</a:t>
            </a:r>
          </a:p>
        </p:txBody>
      </p:sp>
      <p:pic>
        <p:nvPicPr>
          <p:cNvPr id="15" name="Picture 14" descr="A picture containing sky, grass, road, outdoor&#10;&#10;Description automatically generated">
            <a:extLst>
              <a:ext uri="{FF2B5EF4-FFF2-40B4-BE49-F238E27FC236}">
                <a16:creationId xmlns:a16="http://schemas.microsoft.com/office/drawing/2014/main" id="{CB120AB6-C394-46D6-8A1C-4179824152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78" r="12606"/>
          <a:stretch/>
        </p:blipFill>
        <p:spPr>
          <a:xfrm>
            <a:off x="0" y="0"/>
            <a:ext cx="5715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683663-130C-4F7E-A7FE-5F04873A9F76}"/>
              </a:ext>
            </a:extLst>
          </p:cNvPr>
          <p:cNvSpPr txBox="1"/>
          <p:nvPr/>
        </p:nvSpPr>
        <p:spPr>
          <a:xfrm>
            <a:off x="3246120" y="4892805"/>
            <a:ext cx="2590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saOT" panose="02010504030101020102"/>
              </a:rPr>
              <a:t>Image by Lorisha Koshknna from Pixabay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9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61950"/>
            <a:ext cx="7772400" cy="1021556"/>
          </a:xfrm>
        </p:spPr>
        <p:txBody>
          <a:bodyPr/>
          <a:lstStyle/>
          <a:p>
            <a:pPr algn="ctr"/>
            <a:r>
              <a:rPr lang="en-US" u="none" dirty="0"/>
              <a:t>Questions?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4018360"/>
            <a:ext cx="7772400" cy="112514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Please use chat feature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56"/>
            <a:ext cx="9144000" cy="3417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40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&lt;strong&gt;Thank You&lt;/strong&gt; PNG Transparent Images | PNG All">
            <a:extLst>
              <a:ext uri="{FF2B5EF4-FFF2-40B4-BE49-F238E27FC236}">
                <a16:creationId xmlns:a16="http://schemas.microsoft.com/office/drawing/2014/main" id="{DCBAA8AF-D086-4E99-A632-99784B33F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7138"/>
            <a:ext cx="5029200" cy="250006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40" y="2657203"/>
            <a:ext cx="2458961" cy="1493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0" y="3760320"/>
            <a:ext cx="1559993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59" y="3682778"/>
            <a:ext cx="1524306" cy="688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534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0560" y="133350"/>
            <a:ext cx="7772400" cy="1021556"/>
          </a:xfrm>
        </p:spPr>
        <p:txBody>
          <a:bodyPr/>
          <a:lstStyle/>
          <a:p>
            <a:pPr algn="ctr"/>
            <a:r>
              <a:rPr lang="en-US" u="none" dirty="0"/>
              <a:t>Join 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2560" y="881980"/>
            <a:ext cx="365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saOT" panose="02010504030101020102" pitchFamily="50" charset="0"/>
                <a:cs typeface="TisaOT" panose="02010504030101020102" pitchFamily="50" charset="0"/>
              </a:rPr>
              <a:t>April 26</a:t>
            </a:r>
          </a:p>
          <a:p>
            <a:r>
              <a:rPr lang="en-US" sz="1100" b="1" i="1" dirty="0">
                <a:latin typeface="TisaOT" panose="02010504030101020102" pitchFamily="50" charset="0"/>
                <a:cs typeface="TisaOT" panose="02010504030101020102" pitchFamily="50" charset="0"/>
              </a:rPr>
              <a:t>Planning for Uncertainty: COVID’s Impact on </a:t>
            </a:r>
          </a:p>
          <a:p>
            <a:r>
              <a:rPr lang="en-US" sz="1100" b="1" i="1" dirty="0">
                <a:latin typeface="TisaOT" panose="02010504030101020102" pitchFamily="50" charset="0"/>
                <a:cs typeface="TisaOT" panose="02010504030101020102" pitchFamily="50" charset="0"/>
              </a:rPr>
              <a:t>Project Planning &amp; Project Management</a:t>
            </a:r>
            <a:endParaRPr lang="en-US" sz="1100" i="1" dirty="0">
              <a:latin typeface="TisaOT" panose="02010504030101020102" pitchFamily="50" charset="0"/>
              <a:cs typeface="TisaOT" panose="02010504030101020102" pitchFamily="50" charset="0"/>
            </a:endParaRPr>
          </a:p>
          <a:p>
            <a:endParaRPr lang="en-US" sz="1100" dirty="0">
              <a:latin typeface="TisaOT" panose="02010504030101020102" pitchFamily="50" charset="0"/>
              <a:cs typeface="TisaOT" panose="02010504030101020102" pitchFamily="50" charset="0"/>
            </a:endParaRPr>
          </a:p>
          <a:p>
            <a:r>
              <a:rPr lang="en-US" sz="1400" b="1" dirty="0">
                <a:latin typeface="TisaOT" panose="02010504030101020102" pitchFamily="50" charset="0"/>
                <a:cs typeface="TisaOT" panose="02010504030101020102" pitchFamily="50" charset="0"/>
              </a:rPr>
              <a:t>May 10</a:t>
            </a:r>
          </a:p>
          <a:p>
            <a:r>
              <a:rPr lang="en-US" sz="1100" b="1" i="1" dirty="0">
                <a:latin typeface="TisaOT" panose="02010504030101020102" pitchFamily="50" charset="0"/>
                <a:cs typeface="TisaOT" panose="02010504030101020102" pitchFamily="50" charset="0"/>
              </a:rPr>
              <a:t>Building Racial Equity: </a:t>
            </a:r>
          </a:p>
          <a:p>
            <a:r>
              <a:rPr lang="en-US" sz="1100" b="1" i="1" dirty="0">
                <a:latin typeface="TisaOT" panose="02010504030101020102" pitchFamily="50" charset="0"/>
                <a:cs typeface="TisaOT" panose="02010504030101020102" pitchFamily="50" charset="0"/>
              </a:rPr>
              <a:t>Pursing Adaptive and Technical Solutions</a:t>
            </a:r>
            <a:endParaRPr lang="en-US" sz="1100" i="1" dirty="0">
              <a:latin typeface="TisaOT" panose="02010504030101020102" pitchFamily="50" charset="0"/>
              <a:cs typeface="TisaOT" panose="02010504030101020102" pitchFamily="50" charset="0"/>
            </a:endParaRPr>
          </a:p>
          <a:p>
            <a:r>
              <a:rPr lang="en-US" sz="1100" dirty="0">
                <a:latin typeface="TisaOT" panose="02010504030101020102" pitchFamily="50" charset="0"/>
                <a:cs typeface="TisaOT" panose="02010504030101020102" pitchFamily="50" charset="0"/>
              </a:rPr>
              <a:t> </a:t>
            </a:r>
          </a:p>
          <a:p>
            <a:r>
              <a:rPr lang="en-US" sz="1400" b="1" dirty="0">
                <a:latin typeface="TisaOT" panose="02010504030101020102" pitchFamily="50" charset="0"/>
                <a:cs typeface="TisaOT" panose="02010504030101020102" pitchFamily="50" charset="0"/>
              </a:rPr>
              <a:t>May 24</a:t>
            </a:r>
          </a:p>
          <a:p>
            <a:r>
              <a:rPr lang="en-US" sz="1100" b="1" i="1" dirty="0">
                <a:latin typeface="TisaOT" panose="02010504030101020102" pitchFamily="50" charset="0"/>
                <a:cs typeface="TisaOT" panose="02010504030101020102" pitchFamily="50" charset="0"/>
              </a:rPr>
              <a:t>We Will Meet Again: COVID’s Impact on Building Teams, Engaging Boards, and Managing Volunteers </a:t>
            </a:r>
          </a:p>
          <a:p>
            <a:pPr marL="0" marR="0" indent="-457200" algn="just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latin typeface="TisaOT" panose="02010504030101020102" pitchFamily="50" charset="0"/>
              <a:ea typeface="Calibri" panose="020F0502020204030204" pitchFamily="34" charset="0"/>
              <a:cs typeface="TisaOT" panose="02010504030101020102" pitchFamily="50" charset="0"/>
            </a:endParaRPr>
          </a:p>
          <a:p>
            <a:pPr marL="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TisaOT" panose="02010504030101020102" pitchFamily="50" charset="0"/>
                <a:ea typeface="Calibri" panose="020F0502020204030204" pitchFamily="34" charset="0"/>
                <a:cs typeface="TisaOT" panose="02010504030101020102" pitchFamily="50" charset="0"/>
              </a:rPr>
              <a:t>June 7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>
                <a:latin typeface="TisaOT" panose="02010504030101020102" pitchFamily="50" charset="0"/>
                <a:ea typeface="Calibri" panose="020F0502020204030204" pitchFamily="34" charset="0"/>
                <a:cs typeface="TisaOT" panose="02010504030101020102" pitchFamily="50" charset="0"/>
              </a:rPr>
              <a:t>Post-COVID </a:t>
            </a:r>
            <a:r>
              <a:rPr lang="en-US" sz="1100" b="1" i="1" dirty="0" smtClean="0">
                <a:latin typeface="TisaOT" panose="02010504030101020102" pitchFamily="50" charset="0"/>
                <a:ea typeface="Calibri" panose="020F0502020204030204" pitchFamily="34" charset="0"/>
                <a:cs typeface="TisaOT" panose="02010504030101020102" pitchFamily="50" charset="0"/>
              </a:rPr>
              <a:t>Solutions </a:t>
            </a:r>
            <a:r>
              <a:rPr lang="en-US" sz="1100" b="1" i="1" dirty="0">
                <a:latin typeface="TisaOT" panose="02010504030101020102" pitchFamily="50" charset="0"/>
                <a:ea typeface="Calibri" panose="020F0502020204030204" pitchFamily="34" charset="0"/>
                <a:cs typeface="TisaOT" panose="02010504030101020102" pitchFamily="50" charset="0"/>
              </a:rPr>
              <a:t>for Fund Development</a:t>
            </a:r>
            <a:endParaRPr lang="en-US" sz="1100" i="1" dirty="0">
              <a:latin typeface="TisaOT" panose="02010504030101020102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latin typeface="TisaOT" panose="02010504030101020102" pitchFamily="50" charset="0"/>
              <a:ea typeface="Calibri" panose="020F0502020204030204" pitchFamily="34" charset="0"/>
              <a:cs typeface="TisaOT" panose="02010504030101020102" pitchFamily="50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TisaOT" panose="02010504030101020102" pitchFamily="50" charset="0"/>
                <a:ea typeface="Calibri" panose="020F0502020204030204" pitchFamily="34" charset="0"/>
                <a:cs typeface="TisaOT" panose="02010504030101020102" pitchFamily="50" charset="0"/>
              </a:rPr>
              <a:t>June 21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>
                <a:latin typeface="TisaOT" panose="02010504030101020102" pitchFamily="50" charset="0"/>
                <a:ea typeface="Calibri" panose="020F0502020204030204" pitchFamily="34" charset="0"/>
                <a:cs typeface="TisaOT" panose="02010504030101020102" pitchFamily="50" charset="0"/>
              </a:rPr>
              <a:t>Financial Resiliency: Technical and Adaptive Solutions for Family Asset Building </a:t>
            </a:r>
            <a:r>
              <a:rPr lang="en-US" sz="1100" b="1" i="1" dirty="0" smtClean="0">
                <a:latin typeface="TisaOT" panose="02010504030101020102" pitchFamily="50" charset="0"/>
                <a:ea typeface="Calibri" panose="020F0502020204030204" pitchFamily="34" charset="0"/>
                <a:cs typeface="TisaOT" panose="02010504030101020102" pitchFamily="50" charset="0"/>
              </a:rPr>
              <a:t>Strategies</a:t>
            </a:r>
            <a:endParaRPr lang="en-US" sz="1100" i="1" dirty="0">
              <a:latin typeface="TisaOT" panose="02010504030101020102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" t="370" r="-918" b="-370"/>
          <a:stretch/>
        </p:blipFill>
        <p:spPr>
          <a:xfrm>
            <a:off x="235131" y="1047750"/>
            <a:ext cx="4572000" cy="3084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26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ECDA-82C1-4832-98F4-F2018CDE40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u="none" dirty="0"/>
              <a:t>Join the Network!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B19AF-5250-428B-BA77-8447AA685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816" y="2800350"/>
            <a:ext cx="5053584" cy="131445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b="1" dirty="0"/>
              <a:t>If you are interested reaping the benefits of PI membership, please contact PI’s Engagement Director :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b="1" dirty="0"/>
              <a:t>Rita O'Donohue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rodonohue@prosperityindiana.org </a:t>
            </a:r>
            <a:br>
              <a:rPr lang="en-US" dirty="0"/>
            </a:br>
            <a:r>
              <a:rPr lang="en-US" dirty="0"/>
              <a:t>317.222.1221 x405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1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95350"/>
            <a:ext cx="3429000" cy="2971800"/>
          </a:xfrm>
        </p:spPr>
        <p:txBody>
          <a:bodyPr/>
          <a:lstStyle/>
          <a:p>
            <a:r>
              <a:rPr lang="en-US" sz="1800" dirty="0"/>
              <a:t>All lines are muted.</a:t>
            </a:r>
          </a:p>
          <a:p>
            <a:r>
              <a:rPr lang="en-US" sz="1800" dirty="0"/>
              <a:t>Feel free to ask questions by typing your question in the chat box.</a:t>
            </a:r>
          </a:p>
          <a:p>
            <a:r>
              <a:rPr lang="en-US" sz="1800" dirty="0"/>
              <a:t>If you lose Internet connectivity, reconnect using the link emailed to you</a:t>
            </a:r>
          </a:p>
          <a:p>
            <a:r>
              <a:rPr lang="en-US" sz="1800" dirty="0"/>
              <a:t>The presentation and recording will be available on Prosperity Indiana’s COVID-19 Hub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8DB52DF-59A0-4780-B4BD-87A5C2599371}"/>
              </a:ext>
            </a:extLst>
          </p:cNvPr>
          <p:cNvSpPr txBox="1">
            <a:spLocks/>
          </p:cNvSpPr>
          <p:nvPr/>
        </p:nvSpPr>
        <p:spPr bwMode="auto">
          <a:xfrm>
            <a:off x="5715000" y="133350"/>
            <a:ext cx="3232468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47500" lnSpcReduction="2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1" u="heavy" kern="1200" smtClean="0">
                <a:solidFill>
                  <a:srgbClr val="351931"/>
                </a:solidFill>
                <a:uFill>
                  <a:solidFill>
                    <a:srgbClr val="FF585D"/>
                  </a:solidFill>
                </a:uFill>
                <a:latin typeface="TisaOT"/>
                <a:ea typeface="+mj-ea"/>
                <a:cs typeface="TisaO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4500" u="none" dirty="0"/>
              <a:t>Tech Tips</a:t>
            </a:r>
            <a:r>
              <a:rPr lang="en-US" sz="4500" dirty="0"/>
              <a:t/>
            </a:r>
            <a:br>
              <a:rPr lang="en-US" sz="4500" dirty="0"/>
            </a:br>
            <a:r>
              <a:rPr lang="en-US" dirty="0"/>
              <a:t>_____________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r="10213"/>
          <a:stretch/>
        </p:blipFill>
        <p:spPr>
          <a:xfrm>
            <a:off x="0" y="0"/>
            <a:ext cx="56388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37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"/>
          <a:stretch/>
        </p:blipFill>
        <p:spPr>
          <a:xfrm>
            <a:off x="0" y="0"/>
            <a:ext cx="9152164" cy="514809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2108385"/>
            <a:ext cx="2529961" cy="927083"/>
          </a:xfrm>
        </p:spPr>
        <p:txBody>
          <a:bodyPr>
            <a:noAutofit/>
          </a:bodyPr>
          <a:lstStyle/>
          <a:p>
            <a:r>
              <a:rPr lang="en-US" sz="2800" u="none" dirty="0"/>
              <a:t>Our Network</a:t>
            </a:r>
            <a:endParaRPr lang="en-US" sz="2698" u="none" dirty="0">
              <a:latin typeface="TisaSansPro-Bold" charset="0"/>
              <a:ea typeface="TisaSansPro-Bold" charset="0"/>
              <a:cs typeface="TisaSansPro-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7741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585D"/>
                </a:solidFill>
              </a:rPr>
              <a:t>www.prosperityindiana.org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4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/>
              <a:t>Our Sponsor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33940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000" b="1" dirty="0"/>
              <a:t>Pamela Torzewski  | First Financial Bank</a:t>
            </a:r>
          </a:p>
          <a:p>
            <a:pPr marL="0" indent="0" algn="ctr">
              <a:buNone/>
            </a:pPr>
            <a:r>
              <a:rPr lang="en-US" sz="1400" b="1" dirty="0"/>
              <a:t>Pamela.Torzewski@bankatfirst.com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r="18798"/>
          <a:stretch/>
        </p:blipFill>
        <p:spPr>
          <a:xfrm>
            <a:off x="3473533" y="1063624"/>
            <a:ext cx="2196933" cy="2346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3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/>
              <a:t>Presenter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33940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000" b="1" dirty="0"/>
              <a:t>Marie Beason, Capacity Building Director</a:t>
            </a:r>
          </a:p>
          <a:p>
            <a:pPr marL="0" indent="0" algn="ctr">
              <a:buNone/>
            </a:pPr>
            <a:r>
              <a:rPr lang="en-US" sz="2000" b="1" dirty="0"/>
              <a:t>Prosperity Indiana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83" y="1009650"/>
            <a:ext cx="1981200" cy="24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16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" t="370" r="-918" b="-370"/>
          <a:stretch/>
        </p:blipFill>
        <p:spPr>
          <a:xfrm>
            <a:off x="2632293" y="971550"/>
            <a:ext cx="3877363" cy="261610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600" b="1" dirty="0" smtClean="0">
                <a:latin typeface="TisaOT" panose="02010504030101020102" pitchFamily="50" charset="0"/>
                <a:cs typeface="TisaOT" panose="02010504030101020102" pitchFamily="50" charset="0"/>
              </a:rPr>
              <a:t>Changing4Good</a:t>
            </a:r>
            <a:endParaRPr lang="en-US" sz="3600" b="1" dirty="0">
              <a:latin typeface="TisaOT" panose="02010504030101020102" pitchFamily="50" charset="0"/>
              <a:cs typeface="TisaOT" panose="02010504030101020102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4422" y="3739073"/>
            <a:ext cx="4855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b="1" dirty="0" smtClean="0">
                <a:latin typeface="TisaOT" panose="02010504030101020102" pitchFamily="50" charset="0"/>
                <a:cs typeface="TisaOT" panose="02010504030101020102" pitchFamily="50" charset="0"/>
              </a:rPr>
              <a:t>Matching the Solution to the Challenge: Adaptive &amp; Technical Solutions for Change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4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08131438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3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DB52DF-59A0-4780-B4BD-87A5C259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259232"/>
            <a:ext cx="2676272" cy="885349"/>
          </a:xfrm>
        </p:spPr>
        <p:txBody>
          <a:bodyPr anchor="b">
            <a:normAutofit/>
          </a:bodyPr>
          <a:lstStyle/>
          <a:p>
            <a:pPr algn="ctr"/>
            <a:r>
              <a:rPr lang="en-US" b="1" u="none" dirty="0"/>
              <a:t>Objectives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______________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A7FABDC-77EB-407A-9845-725E324AE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/>
        </p:blipFill>
        <p:spPr>
          <a:xfrm>
            <a:off x="0" y="685800"/>
            <a:ext cx="4906153" cy="3790950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35074-D122-434D-8B64-C30FBC84A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72200" y="1504950"/>
            <a:ext cx="2676272" cy="2544625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1800" dirty="0"/>
              <a:t>Understand difference between technical and adaptive challenges.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1800" dirty="0"/>
              <a:t>Apply adaptive and technical solutions to organizational and programmatic challenges.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4A192D3-C5A6-43C8-944C-CBCB6737C080}"/>
                  </a:ext>
                </a:extLst>
              </p14:cNvPr>
              <p14:cNvContentPartPr/>
              <p14:nvPr/>
            </p14:nvContentPartPr>
            <p14:xfrm>
              <a:off x="7860885" y="1555442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4A192D3-C5A6-43C8-944C-CBCB6737C0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4135" y="1548692"/>
                <a:ext cx="13770" cy="13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A4D817A-A408-40F8-929D-11C2A83E9598}"/>
                  </a:ext>
                </a:extLst>
              </p14:cNvPr>
              <p14:cNvContentPartPr/>
              <p14:nvPr/>
            </p14:nvContentPartPr>
            <p14:xfrm>
              <a:off x="7881135" y="1545182"/>
              <a:ext cx="270" cy="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A4D817A-A408-40F8-929D-11C2A83E95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74385" y="1536182"/>
                <a:ext cx="1377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E8BD20-CDE1-4EE5-9C14-57A3A39E452A}"/>
                  </a:ext>
                </a:extLst>
              </p14:cNvPr>
              <p14:cNvContentPartPr/>
              <p14:nvPr/>
            </p14:nvContentPartPr>
            <p14:xfrm>
              <a:off x="7891395" y="1596482"/>
              <a:ext cx="270" cy="27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E8BD20-CDE1-4EE5-9C14-57A3A39E45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84645" y="1589732"/>
                <a:ext cx="13770" cy="13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6B902CA-1BFD-4064-86C6-99BD39F32128}"/>
                  </a:ext>
                </a:extLst>
              </p14:cNvPr>
              <p14:cNvContentPartPr/>
              <p14:nvPr/>
            </p14:nvContentPartPr>
            <p14:xfrm>
              <a:off x="7768545" y="1606472"/>
              <a:ext cx="270" cy="27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6B902CA-1BFD-4064-86C6-99BD39F321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61795" y="1599722"/>
                <a:ext cx="13770" cy="1377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6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78"/>
    </mc:Choice>
    <mc:Fallback xmlns="">
      <p:transition spd="slow" advTm="37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326818"/>
  <p:tag name="TAG_BACKING_FORM_KEY" val="331216-\\pisrv-2018\users shared folders\mbeason\desktop\programs\post-covid series\c4g1 - adaptive &amp; technical change\adaptive &amp; technical change webinar slides.pptx"/>
  <p:tag name="ARTICULATE_PRESENTER_VERSION" val="8"/>
  <p:tag name="ARTICULATE_SLIDE_COUNT" val="2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2|9.3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3.1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SP-119-TEMPLATE-Powerpoint-F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OSP-119-TEMPLATE-Powerpoint-FNL.pot</Template>
  <TotalTime>1247</TotalTime>
  <Words>643</Words>
  <Application>Microsoft Office PowerPoint</Application>
  <PresentationFormat>On-screen Show (16:9)</PresentationFormat>
  <Paragraphs>204</Paragraphs>
  <Slides>27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Freestyle Script</vt:lpstr>
      <vt:lpstr>French Script MT</vt:lpstr>
      <vt:lpstr>Times New Roman</vt:lpstr>
      <vt:lpstr>TisaOT</vt:lpstr>
      <vt:lpstr>TisaOT-Bold</vt:lpstr>
      <vt:lpstr>TisaOT-BoldIta</vt:lpstr>
      <vt:lpstr>TisaSansPro-Bold</vt:lpstr>
      <vt:lpstr>Wingdings</vt:lpstr>
      <vt:lpstr>ヒラギノ角ゴ Pro W3</vt:lpstr>
      <vt:lpstr>OSP-119-TEMPLATE-Powerpoint-FNL</vt:lpstr>
      <vt:lpstr>Finding Solutions to Adaptive and Technical Challenges </vt:lpstr>
      <vt:lpstr>Welcome</vt:lpstr>
      <vt:lpstr>PowerPoint Presentation</vt:lpstr>
      <vt:lpstr>Our Network</vt:lpstr>
      <vt:lpstr>Our Sponsor</vt:lpstr>
      <vt:lpstr>Presenter</vt:lpstr>
      <vt:lpstr>PowerPoint Presentation</vt:lpstr>
      <vt:lpstr>PowerPoint Presentation</vt:lpstr>
      <vt:lpstr>Objectives ______________</vt:lpstr>
      <vt:lpstr>Learning new software,  working from home, a difficult boss, becoming a parent ... </vt:lpstr>
      <vt:lpstr>The What ______________</vt:lpstr>
      <vt:lpstr>Adaptive vs. Technical Change</vt:lpstr>
      <vt:lpstr>PowerPoint Presentation</vt:lpstr>
      <vt:lpstr>Technical or Adaptive Solution? </vt:lpstr>
      <vt:lpstr>Technical or Adaptive Solutions </vt:lpstr>
      <vt:lpstr>The “So What”  or Why ______________</vt:lpstr>
      <vt:lpstr>Technical or Adaptive Solutions for Internal Change </vt:lpstr>
      <vt:lpstr>Technical or Adaptive Solutions for External Change </vt:lpstr>
      <vt:lpstr>The “What Now” or How ______________</vt:lpstr>
      <vt:lpstr>Look Outward ______________</vt:lpstr>
      <vt:lpstr>Look Around ______________</vt:lpstr>
      <vt:lpstr>Look Inward ______________</vt:lpstr>
      <vt:lpstr>Look Forward ______________</vt:lpstr>
      <vt:lpstr>Questions?</vt:lpstr>
      <vt:lpstr>PowerPoint Presentation</vt:lpstr>
      <vt:lpstr>Join Us</vt:lpstr>
      <vt:lpstr>Join the Network!</vt:lpstr>
    </vt:vector>
  </TitlesOfParts>
  <Company>360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SUBHEAD  Body</dc:title>
  <dc:creator>Luke Spencer-Pierce</dc:creator>
  <cp:lastModifiedBy>Michaela Wischmeier</cp:lastModifiedBy>
  <cp:revision>152</cp:revision>
  <dcterms:created xsi:type="dcterms:W3CDTF">2016-07-19T20:13:26Z</dcterms:created>
  <dcterms:modified xsi:type="dcterms:W3CDTF">2021-04-12T16:06:29Z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COVID-19 Webinar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A16DD0B6-0E4C-4DF5-9707-CEFAE86FA444</vt:lpwstr>
  </property>
  <property fmtid="{D5CDD505-2E9C-101B-9397-08002B2CF9AE}" pid="6" name="ArticulateProjectFull">
    <vt:lpwstr>\\PISRV-2018\Users Shared Folders\mbeason\Desktop\Adaptive &amp; Technical Change Webinar Slides.ppta</vt:lpwstr>
  </property>
</Properties>
</file>