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aveSubsetFonts="1" autoCompressPictures="0">
  <p:sldMasterIdLst>
    <p:sldMasterId id="2147483648" r:id="rId1"/>
    <p:sldMasterId id="2147483656" r:id="rId2"/>
  </p:sldMasterIdLst>
  <p:notesMasterIdLst>
    <p:notesMasterId r:id="rId19"/>
  </p:notesMasterIdLst>
  <p:handoutMasterIdLst>
    <p:handoutMasterId r:id="rId20"/>
  </p:handoutMasterIdLst>
  <p:sldIdLst>
    <p:sldId id="265" r:id="rId3"/>
    <p:sldId id="364" r:id="rId4"/>
    <p:sldId id="403" r:id="rId5"/>
    <p:sldId id="404" r:id="rId6"/>
    <p:sldId id="437" r:id="rId7"/>
    <p:sldId id="451" r:id="rId8"/>
    <p:sldId id="445" r:id="rId9"/>
    <p:sldId id="432" r:id="rId10"/>
    <p:sldId id="433" r:id="rId11"/>
    <p:sldId id="436" r:id="rId12"/>
    <p:sldId id="444" r:id="rId13"/>
    <p:sldId id="401" r:id="rId14"/>
    <p:sldId id="450" r:id="rId15"/>
    <p:sldId id="425" r:id="rId16"/>
    <p:sldId id="471" r:id="rId17"/>
    <p:sldId id="38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clrMode="gray"/>
  <p:clrMru>
    <a:srgbClr val="5E504C"/>
    <a:srgbClr val="EAF7FA"/>
    <a:srgbClr val="00B0D7"/>
    <a:srgbClr val="0092B2"/>
    <a:srgbClr val="000000"/>
    <a:srgbClr val="E8F4FA"/>
    <a:srgbClr val="E4F7FF"/>
    <a:srgbClr val="F3F7FF"/>
    <a:srgbClr val="E4F8FF"/>
    <a:srgbClr val="407EC9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>
    <p:restoredLeft sz="11356" autoAdjust="0"/>
    <p:restoredTop sz="87637" autoAdjust="0"/>
  </p:normalViewPr>
  <p:slideViewPr>
    <p:cSldViewPr snapToGrid="0" snapToObjects="1">
      <p:cViewPr varScale="1">
        <p:scale>
          <a:sx n="87" d="100"/>
          <a:sy n="87" d="100"/>
        </p:scale>
        <p:origin x="-1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30FDF-0F77-A849-AE14-EE2FA9FCFA01}" type="datetimeFigureOut">
              <a:rPr lang="en-US" smtClean="0"/>
              <a:pPr/>
              <a:t>1/28/19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31349-42F5-6646-B18E-140E607383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C30C3-0728-A74A-8D9A-082A2CAB137D}" type="datetimeFigureOut">
              <a:rPr lang="en-US" smtClean="0"/>
              <a:pPr/>
              <a:t>1/28/19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79C75-3BFF-8448-B4A2-22FF411AE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3954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B4E12-BB7B-3043-8809-48801F3CA9D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98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B4E12-BB7B-3043-8809-48801F3CA9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98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B4E12-BB7B-3043-8809-48801F3CA9D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183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B4E12-BB7B-3043-8809-48801F3CA9D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98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79C75-3BFF-8448-B4A2-22FF411AE36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252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7760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117622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117622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nvestmen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91616D-BA18-774A-870C-F3FA8CF322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27413" y="212725"/>
            <a:ext cx="5578475" cy="3108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Montserrat Medium" pitchFamily="2" charset="77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6E0D8B-B5C6-5F4B-9E31-5DE6212D0B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5027" y="347848"/>
            <a:ext cx="1409819" cy="12225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Montserrat Mediu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6DA5B3-BC81-6E46-AC30-9DAD9829A37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5560943"/>
              </p:ext>
            </p:extLst>
          </p:nvPr>
        </p:nvGraphicFramePr>
        <p:xfrm>
          <a:off x="225027" y="3752184"/>
          <a:ext cx="3236965" cy="1563203"/>
        </p:xfrm>
        <a:graphic>
          <a:graphicData uri="http://schemas.openxmlformats.org/drawingml/2006/table">
            <a:tbl>
              <a:tblPr/>
              <a:tblGrid>
                <a:gridCol w="1248650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1988315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</a:tblGrid>
              <a:tr h="263386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i="0" dirty="0">
                          <a:latin typeface="Montserrat SemiBold" pitchFamily="2" charset="77"/>
                        </a:rPr>
                        <a:t>INVESTMENT SNAPSHOT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263386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Montserrat SemiBold" pitchFamily="2" charset="77"/>
                          <a:cs typeface="Century Gothic"/>
                        </a:rPr>
                        <a:t>GEOGRAPHY:</a:t>
                      </a:r>
                      <a:endParaRPr lang="en-US" sz="1200" b="1" i="0" dirty="0">
                        <a:latin typeface="Montserrat Semi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Montserrat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  <a:tr h="4549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Montserrat SemiBold" pitchFamily="2" charset="77"/>
                          <a:cs typeface="Century Gothic"/>
                        </a:rPr>
                        <a:t>TERMS: </a:t>
                      </a:r>
                      <a:endParaRPr lang="en-US" sz="1200" b="1" i="0" dirty="0">
                        <a:latin typeface="Montserrat Semi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Montserrat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559623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Montserrat SemiBold" pitchFamily="2" charset="77"/>
                          <a:cs typeface="Century Gothic"/>
                        </a:rPr>
                        <a:t>OWNERS: </a:t>
                      </a:r>
                      <a:endParaRPr lang="en-US" sz="1200" b="1" i="0" dirty="0">
                        <a:latin typeface="Montserrat Semi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Montserrat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8F3589-FFCE-FF4C-A373-5F767A3B31D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7151667"/>
              </p:ext>
            </p:extLst>
          </p:nvPr>
        </p:nvGraphicFramePr>
        <p:xfrm>
          <a:off x="3314337" y="3836545"/>
          <a:ext cx="1773458" cy="2506384"/>
        </p:xfrm>
        <a:graphic>
          <a:graphicData uri="http://schemas.openxmlformats.org/drawingml/2006/table">
            <a:tbl>
              <a:tblPr/>
              <a:tblGrid>
                <a:gridCol w="177345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</a:tblGrid>
              <a:tr h="494059">
                <a:tc>
                  <a:txBody>
                    <a:bodyPr/>
                    <a:lstStyle/>
                    <a:p>
                      <a:pPr algn="l"/>
                      <a:endParaRPr lang="en-US" sz="1300" b="1" dirty="0">
                        <a:solidFill>
                          <a:schemeClr val="accent6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2012325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Arial"/>
                        <a:buNone/>
                      </a:pPr>
                      <a:endParaRPr lang="en-US" sz="1200" b="0" i="0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B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AE5A64-8BCC-694F-A27A-15D1447EDE9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378318"/>
              </p:ext>
            </p:extLst>
          </p:nvPr>
        </p:nvGraphicFramePr>
        <p:xfrm>
          <a:off x="5272991" y="3836545"/>
          <a:ext cx="1773459" cy="2506384"/>
        </p:xfrm>
        <a:graphic>
          <a:graphicData uri="http://schemas.openxmlformats.org/drawingml/2006/table">
            <a:tbl>
              <a:tblPr/>
              <a:tblGrid>
                <a:gridCol w="1773459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</a:tblGrid>
              <a:tr h="470970">
                <a:tc>
                  <a:txBody>
                    <a:bodyPr/>
                    <a:lstStyle/>
                    <a:p>
                      <a:pPr algn="l"/>
                      <a:endParaRPr lang="en-US" sz="1300" b="1" dirty="0">
                        <a:solidFill>
                          <a:schemeClr val="accent6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2035414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Arial"/>
                        <a:buNone/>
                      </a:pPr>
                      <a:endParaRPr lang="en-US" sz="1200" b="0" i="0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B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4F4B32-1E24-4A46-A36D-EA86154CA56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6321601"/>
              </p:ext>
            </p:extLst>
          </p:nvPr>
        </p:nvGraphicFramePr>
        <p:xfrm>
          <a:off x="7231646" y="3836546"/>
          <a:ext cx="1773459" cy="254552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773459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</a:tblGrid>
              <a:tr h="495703">
                <a:tc>
                  <a:txBody>
                    <a:bodyPr/>
                    <a:lstStyle/>
                    <a:p>
                      <a:pPr algn="l"/>
                      <a:endParaRPr lang="en-US" sz="1300" b="1" dirty="0">
                        <a:solidFill>
                          <a:schemeClr val="accent6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2049826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Arial"/>
                        <a:buNone/>
                      </a:pPr>
                      <a:endParaRPr lang="en-US" sz="1200" b="0" i="0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B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2E9FA0-C87F-DD45-9BF5-673B440B61DD}"/>
              </a:ext>
            </a:extLst>
          </p:cNvPr>
          <p:cNvSpPr txBox="1"/>
          <p:nvPr userDrawn="1"/>
        </p:nvSpPr>
        <p:spPr>
          <a:xfrm>
            <a:off x="3314337" y="3437681"/>
            <a:ext cx="569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accent1"/>
                </a:solidFill>
                <a:latin typeface="Montserrat SemiBold" pitchFamily="2" charset="77"/>
              </a:rPr>
              <a:t>IMPACT HIGHLIGHTS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4484A9-49C3-0D49-827D-AB1430DD8600}"/>
              </a:ext>
            </a:extLst>
          </p:cNvPr>
          <p:cNvSpPr/>
          <p:nvPr userDrawn="1"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CD77D1-83FA-5C4C-81AD-538458F7F047}"/>
              </a:ext>
            </a:extLst>
          </p:cNvPr>
          <p:cNvSpPr txBox="1"/>
          <p:nvPr userDrawn="1"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‹#›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0BB712-23B8-5E42-A86C-2B33A445F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43088" y="262255"/>
            <a:ext cx="1471612" cy="220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cap="all" baseline="0"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C9A691-28DF-2448-A9B4-F8C6FBB490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3088" y="560430"/>
            <a:ext cx="1471612" cy="1009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Insert beginning of body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C43702-0E19-2746-8658-B15C9A400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009" y="1693491"/>
            <a:ext cx="3091327" cy="1009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Insert next section of body text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D2E635-A45A-0E48-A8B1-254EC155D0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270" y="3863322"/>
            <a:ext cx="1590675" cy="347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685965-65A9-3D44-96DD-551D486AB7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7163" y="4046538"/>
            <a:ext cx="1763712" cy="2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6F956F-F08B-A946-8255-47913C97BA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27163" y="4306888"/>
            <a:ext cx="1763712" cy="2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6777BB-DD40-FC4F-9DA7-5F739813A6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7163" y="4757738"/>
            <a:ext cx="1763712" cy="2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FF37D3-6E38-974B-BD5C-AD77A2F8A1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11270" y="4368335"/>
            <a:ext cx="1763712" cy="2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82AD6BD-8BCE-9347-8796-43BCCE80059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73420" y="3863322"/>
            <a:ext cx="1590675" cy="347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E05F58-2718-BF46-9A0B-FA4F06092DF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3420" y="4368335"/>
            <a:ext cx="1763712" cy="2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93CE4A-272E-6A4E-AE13-297DFDD0E3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9220" y="3863322"/>
            <a:ext cx="1590675" cy="347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4DC623-2232-504F-BCDE-0785920ECA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9220" y="4368335"/>
            <a:ext cx="1763712" cy="2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176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A8D03E-0FEA-6C45-9EA7-9CA80F3D7844}"/>
              </a:ext>
            </a:extLst>
          </p:cNvPr>
          <p:cNvSpPr/>
          <p:nvPr userDrawn="1"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65B829-E421-544E-9537-E2E2C9B013D2}"/>
              </a:ext>
            </a:extLst>
          </p:cNvPr>
          <p:cNvSpPr txBox="1"/>
          <p:nvPr userDrawn="1"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‹#›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CBF424-10D3-BF44-94A7-AAFA11014D38}"/>
              </a:ext>
            </a:extLst>
          </p:cNvPr>
          <p:cNvSpPr/>
          <p:nvPr userDrawn="1"/>
        </p:nvSpPr>
        <p:spPr>
          <a:xfrm>
            <a:off x="-115747" y="-138896"/>
            <a:ext cx="9410218" cy="7153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95331B-C727-D749-AAEA-BE24DF919009}"/>
              </a:ext>
            </a:extLst>
          </p:cNvPr>
          <p:cNvSpPr/>
          <p:nvPr userDrawn="1"/>
        </p:nvSpPr>
        <p:spPr>
          <a:xfrm>
            <a:off x="3594444" y="1054254"/>
            <a:ext cx="1973179" cy="197317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B0B3CC-330B-0A4F-B3CD-053DFD32E7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4444" y="1256637"/>
            <a:ext cx="1973180" cy="1690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0" i="0">
                <a:solidFill>
                  <a:schemeClr val="accent2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645D13-C598-9B48-B2E7-FFAC969680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2181" y="3354309"/>
            <a:ext cx="5168900" cy="2216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0" i="0" cap="all"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57FD7C-0D35-4644-801D-68D70839E815}"/>
              </a:ext>
            </a:extLst>
          </p:cNvPr>
          <p:cNvSpPr/>
          <p:nvPr userDrawn="1"/>
        </p:nvSpPr>
        <p:spPr>
          <a:xfrm>
            <a:off x="3594444" y="1054254"/>
            <a:ext cx="1973179" cy="19731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C4E877-6324-9647-BBE6-3BBD685AE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4444" y="1256637"/>
            <a:ext cx="1973180" cy="1690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6B5EAE-F0D0-C64C-A06C-E0170164A8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2181" y="3354309"/>
            <a:ext cx="5168900" cy="2216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0" i="0" cap="all" baseline="0">
                <a:solidFill>
                  <a:schemeClr val="accent2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556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header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9F833F-F767-AC4E-A867-2F22D3885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968" y="438276"/>
            <a:ext cx="8193088" cy="461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cap="all" spc="300" baseline="0">
                <a:solidFill>
                  <a:schemeClr val="accent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F8E37C-753D-234B-AE4C-66E37A8AF3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968" y="994164"/>
            <a:ext cx="8193088" cy="5367338"/>
          </a:xfrm>
          <a:prstGeom prst="rect">
            <a:avLst/>
          </a:prstGeom>
        </p:spPr>
        <p:txBody>
          <a:bodyPr/>
          <a:lstStyle>
            <a:lvl1pPr marL="338328">
              <a:spcBef>
                <a:spcPts val="0"/>
              </a:spcBef>
              <a:spcAft>
                <a:spcPts val="1200"/>
              </a:spcAft>
              <a:defRPr sz="1800" b="0" i="0">
                <a:latin typeface="Montserra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More </a:t>
            </a:r>
          </a:p>
          <a:p>
            <a:pPr lvl="0"/>
            <a:r>
              <a:rPr lang="en-US" dirty="0"/>
              <a:t>bullets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97C1BD-8AA4-C04E-B029-5A1BBDB906B8}"/>
              </a:ext>
            </a:extLst>
          </p:cNvPr>
          <p:cNvSpPr/>
          <p:nvPr userDrawn="1"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E0221E-2C89-E54A-8D7C-5F076A276964}"/>
              </a:ext>
            </a:extLst>
          </p:cNvPr>
          <p:cNvSpPr txBox="1"/>
          <p:nvPr userDrawn="1"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‹#›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753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header + bulleted list 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A7432B-CC65-8C49-A084-F8CEF1A063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08075"/>
            <a:ext cx="4114800" cy="5303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Montserrat Medium" pitchFamily="2" charset="77"/>
              </a:defRPr>
            </a:lvl1pPr>
          </a:lstStyle>
          <a:p>
            <a:r>
              <a:rPr lang="en-US" dirty="0"/>
              <a:t>CLICK TO INSERT PHOTO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40A8A5-E417-6A41-8CA9-802EF37AF5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968" y="438276"/>
            <a:ext cx="8193088" cy="461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cap="all" spc="300" baseline="0">
                <a:solidFill>
                  <a:schemeClr val="accent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E2C837-BFFE-124F-8CFF-74277A4986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852" y="1063737"/>
            <a:ext cx="4134204" cy="5367338"/>
          </a:xfrm>
          <a:prstGeom prst="rect">
            <a:avLst/>
          </a:prstGeom>
        </p:spPr>
        <p:txBody>
          <a:bodyPr/>
          <a:lstStyle>
            <a:lvl1pPr marL="338328">
              <a:spcBef>
                <a:spcPts val="0"/>
              </a:spcBef>
              <a:spcAft>
                <a:spcPts val="1200"/>
              </a:spcAft>
              <a:defRPr sz="1800" b="0" i="0">
                <a:latin typeface="Montserra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More </a:t>
            </a:r>
          </a:p>
          <a:p>
            <a:pPr lvl="0"/>
            <a:r>
              <a:rPr lang="en-US" dirty="0"/>
              <a:t>bullets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5F7825-104F-5248-96B8-2C81AE797CF3}"/>
              </a:ext>
            </a:extLst>
          </p:cNvPr>
          <p:cNvSpPr/>
          <p:nvPr userDrawn="1"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1F366E-5144-F84D-AF42-306A823F3243}"/>
              </a:ext>
            </a:extLst>
          </p:cNvPr>
          <p:cNvSpPr txBox="1"/>
          <p:nvPr userDrawn="1"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‹#›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489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5E7BBC-117C-E14D-8A10-9ECE4CC97604}"/>
              </a:ext>
            </a:extLst>
          </p:cNvPr>
          <p:cNvSpPr/>
          <p:nvPr userDrawn="1"/>
        </p:nvSpPr>
        <p:spPr>
          <a:xfrm>
            <a:off x="-115747" y="-138896"/>
            <a:ext cx="9410218" cy="7153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076A5C-5C86-7244-89F0-DDAB4424E86F}"/>
              </a:ext>
            </a:extLst>
          </p:cNvPr>
          <p:cNvSpPr txBox="1"/>
          <p:nvPr userDrawn="1"/>
        </p:nvSpPr>
        <p:spPr>
          <a:xfrm>
            <a:off x="1462247" y="2761757"/>
            <a:ext cx="6254229" cy="135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300" dirty="0">
                <a:solidFill>
                  <a:schemeClr val="bg1"/>
                </a:solidFill>
                <a:latin typeface="Montserrat Light" pitchFamily="2" charset="77"/>
                <a:ea typeface="Gotham-Medium" charset="0"/>
                <a:cs typeface="Gotham-Medium" charset="0"/>
              </a:rPr>
              <a:t>THANK YOU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291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70C64A2-B83A-F34D-9BB8-B6EF63962395}"/>
              </a:ext>
            </a:extLst>
          </p:cNvPr>
          <p:cNvSpPr/>
          <p:nvPr userDrawn="1"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76A12DF-2D13-C742-9EE9-5E3641AFD64D}"/>
              </a:ext>
            </a:extLst>
          </p:cNvPr>
          <p:cNvSpPr txBox="1"/>
          <p:nvPr userDrawn="1"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‹#›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194F20E-B5FF-5846-91A2-EDE40A4097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29" y="6621463"/>
            <a:ext cx="5635625" cy="236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enter text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6024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117622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4" r:id="rId9"/>
    <p:sldLayoutId id="2147483665" r:id="rId10"/>
    <p:sldLayoutId id="2147483669" r:id="rId11"/>
    <p:sldLayoutId id="2147483670" r:id="rId12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3200" kern="1200">
          <a:solidFill>
            <a:srgbClr val="407EC9"/>
          </a:solidFill>
          <a:latin typeface="Museo Sans 500"/>
          <a:ea typeface="+mj-ea"/>
          <a:cs typeface="Museo Sans 50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82F2D"/>
          </a:solidFill>
          <a:latin typeface="Museo Sans 500"/>
          <a:ea typeface="+mn-ea"/>
          <a:cs typeface="Museo Sans 50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382F2D"/>
          </a:solidFill>
          <a:latin typeface="Museo Sans 500"/>
          <a:ea typeface="+mn-ea"/>
          <a:cs typeface="Museo Sans 50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82F2D"/>
          </a:solidFill>
          <a:latin typeface="Museo Sans 500"/>
          <a:ea typeface="+mn-ea"/>
          <a:cs typeface="Museo Sans 50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382F2D"/>
          </a:solidFill>
          <a:latin typeface="Museo Sans 500"/>
          <a:ea typeface="+mn-ea"/>
          <a:cs typeface="Museo Sans 50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382F2D"/>
          </a:solidFill>
          <a:latin typeface="Museo Sans 500"/>
          <a:ea typeface="+mn-ea"/>
          <a:cs typeface="Museo Sans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321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emf"/><Relationship Id="rId3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1" Type="http://schemas.openxmlformats.org/officeDocument/2006/relationships/video" Target="file://localhost/Users/debbie/Dropbox/Prosperity%20Indiana/CERO_Extended_FINAL.mov" TargetMode="Externa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emf"/><Relationship Id="rId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0967" y="275075"/>
            <a:ext cx="1995562" cy="1351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5E0A95-F314-0146-8FB9-B95808BA489F}"/>
              </a:ext>
            </a:extLst>
          </p:cNvPr>
          <p:cNvSpPr txBox="1"/>
          <p:nvPr/>
        </p:nvSpPr>
        <p:spPr>
          <a:xfrm>
            <a:off x="164988" y="2919848"/>
            <a:ext cx="883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smtClean="0">
                <a:solidFill>
                  <a:schemeClr val="accent1"/>
                </a:solidFill>
                <a:latin typeface="Montserrat SemiBold" pitchFamily="2" charset="77"/>
                <a:cs typeface="Museo Sans 500"/>
              </a:rPr>
              <a:t>Investing to Close the Racial Wealth Divide</a:t>
            </a:r>
            <a:endParaRPr lang="en-US" sz="2800" b="1" dirty="0">
              <a:solidFill>
                <a:schemeClr val="accent1"/>
              </a:solidFill>
              <a:latin typeface="Montserrat SemiBold" pitchFamily="2" charset="77"/>
              <a:cs typeface="Museo Sans 50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A5B62F-331A-FF4C-A00B-B588565539D7}"/>
              </a:ext>
            </a:extLst>
          </p:cNvPr>
          <p:cNvSpPr txBox="1"/>
          <p:nvPr/>
        </p:nvSpPr>
        <p:spPr>
          <a:xfrm>
            <a:off x="656928" y="4809854"/>
            <a:ext cx="774256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pc="300" dirty="0" smtClean="0">
                <a:solidFill>
                  <a:schemeClr val="accent2"/>
                </a:solidFill>
                <a:latin typeface="Montserrat SemiBold"/>
                <a:ea typeface="Gotham-Medium" charset="0"/>
                <a:cs typeface="Montserrat SemiBold"/>
              </a:rPr>
              <a:t>Prosperity Indiana</a:t>
            </a:r>
          </a:p>
          <a:p>
            <a:pPr algn="ctr"/>
            <a:r>
              <a:rPr lang="en-US" sz="2000" spc="300" dirty="0" smtClean="0">
                <a:solidFill>
                  <a:schemeClr val="accent2"/>
                </a:solidFill>
                <a:latin typeface="Montserrat SemiBold"/>
                <a:ea typeface="Gotham-Medium" charset="0"/>
                <a:cs typeface="Montserrat SemiBold"/>
              </a:rPr>
              <a:t>January 30, 2019</a:t>
            </a:r>
            <a:endParaRPr lang="en-US" sz="2000" spc="300" dirty="0">
              <a:solidFill>
                <a:schemeClr val="accent2"/>
              </a:solidFill>
              <a:latin typeface="Montserrat SemiBold"/>
              <a:ea typeface="Gotham-Medium" charset="0"/>
              <a:cs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CBA2C7-98BE-B24F-9795-7700703C67E7}"/>
              </a:ext>
            </a:extLst>
          </p:cNvPr>
          <p:cNvSpPr/>
          <p:nvPr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F04607-6821-8C43-A86B-4498FCA3CE31}"/>
              </a:ext>
            </a:extLst>
          </p:cNvPr>
          <p:cNvSpPr txBox="1"/>
          <p:nvPr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9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3968" y="438574"/>
            <a:ext cx="4244031" cy="3618255"/>
            <a:chOff x="373968" y="438574"/>
            <a:chExt cx="4244031" cy="3618255"/>
          </a:xfrm>
        </p:grpSpPr>
        <p:sp>
          <p:nvSpPr>
            <p:cNvPr id="16" name="TextBox 1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4C16DE-9A8F-FC4E-8457-292385872385}"/>
                </a:ext>
              </a:extLst>
            </p:cNvPr>
            <p:cNvSpPr txBox="1"/>
            <p:nvPr/>
          </p:nvSpPr>
          <p:spPr>
            <a:xfrm>
              <a:off x="532136" y="1194507"/>
              <a:ext cx="408586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Individualism</a:t>
              </a:r>
            </a:p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Survival of the Fittest</a:t>
              </a:r>
            </a:p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Competition</a:t>
              </a:r>
            </a:p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Accumulation</a:t>
              </a:r>
            </a:p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Dominion Over Nature</a:t>
              </a:r>
              <a:endParaRPr lang="en-US" sz="2400" dirty="0">
                <a:solidFill>
                  <a:schemeClr val="accent1"/>
                </a:solidFill>
                <a:latin typeface="Montserrat Medium"/>
                <a:cs typeface="Montserrat Medium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32A638-1E93-D545-9D87-0A08011C555E}"/>
                </a:ext>
              </a:extLst>
            </p:cNvPr>
            <p:cNvSpPr txBox="1"/>
            <p:nvPr/>
          </p:nvSpPr>
          <p:spPr>
            <a:xfrm>
              <a:off x="373968" y="438574"/>
              <a:ext cx="424403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spc="300" dirty="0" smtClean="0">
                  <a:solidFill>
                    <a:schemeClr val="accent2"/>
                  </a:solidFill>
                  <a:latin typeface="Montserrat SemiBold" pitchFamily="2" charset="77"/>
                  <a:ea typeface="Gotham-Medium" charset="0"/>
                  <a:cs typeface="Gotham-Medium" charset="0"/>
                </a:rPr>
                <a:t>FROM SEPARATION…</a:t>
              </a:r>
              <a:endParaRPr lang="en-US" sz="2400" b="1" spc="300" dirty="0">
                <a:solidFill>
                  <a:schemeClr val="accent2"/>
                </a:solidFill>
                <a:latin typeface="Montserrat SemiBold" pitchFamily="2" charset="77"/>
                <a:ea typeface="Gotham-Medium" charset="0"/>
                <a:cs typeface="Gotham-Medium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49861" y="446674"/>
            <a:ext cx="4706401" cy="3603825"/>
            <a:chOff x="4149861" y="446674"/>
            <a:chExt cx="4706401" cy="3603825"/>
          </a:xfrm>
        </p:grpSpPr>
        <p:sp>
          <p:nvSpPr>
            <p:cNvPr id="17" name="TextBox 1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4C16DE-9A8F-FC4E-8457-292385872385}"/>
                </a:ext>
              </a:extLst>
            </p:cNvPr>
            <p:cNvSpPr txBox="1"/>
            <p:nvPr/>
          </p:nvSpPr>
          <p:spPr>
            <a:xfrm>
              <a:off x="4770399" y="1188177"/>
              <a:ext cx="408586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Interdependence</a:t>
              </a:r>
            </a:p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Opportunity for All</a:t>
              </a:r>
            </a:p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Cooperation</a:t>
              </a:r>
            </a:p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Flow</a:t>
              </a:r>
            </a:p>
            <a:p>
              <a:pPr marL="338138" indent="-338138">
                <a:spcBef>
                  <a:spcPts val="1800"/>
                </a:spcBef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accent1"/>
                  </a:solidFill>
                  <a:latin typeface="Montserrat Medium"/>
                  <a:cs typeface="Montserrat Medium"/>
                </a:rPr>
                <a:t>Wisdom of Nature</a:t>
              </a:r>
              <a:endParaRPr lang="en-US" sz="2400" dirty="0">
                <a:solidFill>
                  <a:schemeClr val="accent1"/>
                </a:solidFill>
                <a:latin typeface="Montserrat Medium"/>
                <a:cs typeface="Montserrat Medium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32A638-1E93-D545-9D87-0A08011C555E}"/>
                </a:ext>
              </a:extLst>
            </p:cNvPr>
            <p:cNvSpPr txBox="1"/>
            <p:nvPr/>
          </p:nvSpPr>
          <p:spPr>
            <a:xfrm>
              <a:off x="4149861" y="446674"/>
              <a:ext cx="424403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400" b="1" spc="300" dirty="0" smtClean="0">
                  <a:solidFill>
                    <a:schemeClr val="accent2"/>
                  </a:solidFill>
                  <a:latin typeface="Montserrat SemiBold" pitchFamily="2" charset="77"/>
                  <a:ea typeface="Gotham-Medium" charset="0"/>
                  <a:cs typeface="Gotham-Medium" charset="0"/>
                </a:rPr>
                <a:t>TO RELATIONSHIP</a:t>
              </a:r>
              <a:endParaRPr lang="en-US" sz="2400" b="1" spc="300" dirty="0">
                <a:solidFill>
                  <a:schemeClr val="accent2"/>
                </a:solidFill>
                <a:latin typeface="Montserrat SemiBold" pitchFamily="2" charset="77"/>
                <a:ea typeface="Gotham-Medium" charset="0"/>
                <a:cs typeface="Gotham-Medium" charset="0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590538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2C76B88-07C7-5A43-8656-D6ECB434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27" y="1819966"/>
            <a:ext cx="4381046" cy="375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554E8CD-9E75-5647-97D6-14EACA042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4" y="1324183"/>
            <a:ext cx="6566431" cy="44806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1746F27-FBDB-0946-B88F-CCEFB4DC80CF}"/>
              </a:ext>
            </a:extLst>
          </p:cNvPr>
          <p:cNvCxnSpPr>
            <a:cxnSpLocks/>
          </p:cNvCxnSpPr>
          <p:nvPr/>
        </p:nvCxnSpPr>
        <p:spPr>
          <a:xfrm flipH="1">
            <a:off x="3389799" y="1918571"/>
            <a:ext cx="705173" cy="123986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A6CAA4B-D1CF-6F42-AB3A-1E5375026988}"/>
              </a:ext>
            </a:extLst>
          </p:cNvPr>
          <p:cNvCxnSpPr>
            <a:cxnSpLocks/>
          </p:cNvCxnSpPr>
          <p:nvPr/>
        </p:nvCxnSpPr>
        <p:spPr>
          <a:xfrm flipH="1">
            <a:off x="3575779" y="2988858"/>
            <a:ext cx="751668" cy="86790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2CBE0C6-886F-6A40-BA81-FEBCC45029FE}"/>
              </a:ext>
            </a:extLst>
          </p:cNvPr>
          <p:cNvCxnSpPr>
            <a:cxnSpLocks/>
          </p:cNvCxnSpPr>
          <p:nvPr/>
        </p:nvCxnSpPr>
        <p:spPr>
          <a:xfrm flipH="1">
            <a:off x="4265029" y="4309790"/>
            <a:ext cx="867904" cy="55019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087592-ECCC-6C4C-8C26-C6D81A196589}"/>
              </a:ext>
            </a:extLst>
          </p:cNvPr>
          <p:cNvCxnSpPr>
            <a:cxnSpLocks/>
          </p:cNvCxnSpPr>
          <p:nvPr/>
        </p:nvCxnSpPr>
        <p:spPr>
          <a:xfrm flipH="1">
            <a:off x="4243085" y="3713366"/>
            <a:ext cx="364210" cy="117787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672102A-BB20-1340-A8A3-5FD4AEBA99E9}"/>
              </a:ext>
            </a:extLst>
          </p:cNvPr>
          <p:cNvCxnSpPr>
            <a:cxnSpLocks/>
          </p:cNvCxnSpPr>
          <p:nvPr/>
        </p:nvCxnSpPr>
        <p:spPr>
          <a:xfrm flipH="1">
            <a:off x="4349725" y="2662286"/>
            <a:ext cx="475116" cy="30659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B06B0F4-4CBE-BB49-8C2C-2C3790D292D3}"/>
              </a:ext>
            </a:extLst>
          </p:cNvPr>
          <p:cNvCxnSpPr>
            <a:cxnSpLocks/>
          </p:cNvCxnSpPr>
          <p:nvPr/>
        </p:nvCxnSpPr>
        <p:spPr>
          <a:xfrm flipH="1" flipV="1">
            <a:off x="4270106" y="2988466"/>
            <a:ext cx="970772" cy="30618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0E4539B-49B8-9641-B934-E4A5383153D8}"/>
              </a:ext>
            </a:extLst>
          </p:cNvPr>
          <p:cNvCxnSpPr>
            <a:cxnSpLocks/>
          </p:cNvCxnSpPr>
          <p:nvPr/>
        </p:nvCxnSpPr>
        <p:spPr>
          <a:xfrm flipH="1">
            <a:off x="5181491" y="3601754"/>
            <a:ext cx="315476" cy="72561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67A1979-574B-B449-8CF4-28D0938F87F2}"/>
              </a:ext>
            </a:extLst>
          </p:cNvPr>
          <p:cNvCxnSpPr>
            <a:cxnSpLocks/>
          </p:cNvCxnSpPr>
          <p:nvPr/>
        </p:nvCxnSpPr>
        <p:spPr>
          <a:xfrm flipH="1">
            <a:off x="4814957" y="2494452"/>
            <a:ext cx="867766" cy="155717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184DDED-26C1-6547-9CA5-7E03387305BB}"/>
              </a:ext>
            </a:extLst>
          </p:cNvPr>
          <p:cNvCxnSpPr>
            <a:cxnSpLocks/>
          </p:cNvCxnSpPr>
          <p:nvPr/>
        </p:nvCxnSpPr>
        <p:spPr>
          <a:xfrm flipH="1">
            <a:off x="4837045" y="1968952"/>
            <a:ext cx="244032" cy="73847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0B3C815-954E-4142-B0EC-F5DC9779D406}"/>
              </a:ext>
            </a:extLst>
          </p:cNvPr>
          <p:cNvCxnSpPr>
            <a:cxnSpLocks/>
          </p:cNvCxnSpPr>
          <p:nvPr/>
        </p:nvCxnSpPr>
        <p:spPr>
          <a:xfrm flipH="1">
            <a:off x="4315126" y="2235231"/>
            <a:ext cx="283630" cy="73611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B75C9E5-CFE9-2344-B49B-07C7929D5B6D}"/>
              </a:ext>
            </a:extLst>
          </p:cNvPr>
          <p:cNvCxnSpPr>
            <a:cxnSpLocks/>
          </p:cNvCxnSpPr>
          <p:nvPr/>
        </p:nvCxnSpPr>
        <p:spPr>
          <a:xfrm flipH="1">
            <a:off x="4622367" y="2637164"/>
            <a:ext cx="227598" cy="110132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4489816-1774-4143-981B-70A1A321F337}"/>
              </a:ext>
            </a:extLst>
          </p:cNvPr>
          <p:cNvCxnSpPr>
            <a:cxnSpLocks/>
          </p:cNvCxnSpPr>
          <p:nvPr/>
        </p:nvCxnSpPr>
        <p:spPr>
          <a:xfrm flipH="1">
            <a:off x="5192085" y="3297212"/>
            <a:ext cx="14194" cy="98243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195ADF7-EA90-9C45-9859-675DA7F7AE0C}"/>
              </a:ext>
            </a:extLst>
          </p:cNvPr>
          <p:cNvCxnSpPr>
            <a:cxnSpLocks/>
          </p:cNvCxnSpPr>
          <p:nvPr/>
        </p:nvCxnSpPr>
        <p:spPr>
          <a:xfrm flipH="1">
            <a:off x="5470176" y="2456724"/>
            <a:ext cx="171786" cy="118877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F09CD22-297F-9C42-8ACF-764A89421FBB}"/>
              </a:ext>
            </a:extLst>
          </p:cNvPr>
          <p:cNvCxnSpPr>
            <a:cxnSpLocks/>
          </p:cNvCxnSpPr>
          <p:nvPr/>
        </p:nvCxnSpPr>
        <p:spPr>
          <a:xfrm flipH="1">
            <a:off x="5214650" y="2522036"/>
            <a:ext cx="398304" cy="74778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229334F-89FA-B446-9ECC-3190C8972DC0}"/>
              </a:ext>
            </a:extLst>
          </p:cNvPr>
          <p:cNvCxnSpPr>
            <a:cxnSpLocks/>
          </p:cNvCxnSpPr>
          <p:nvPr/>
        </p:nvCxnSpPr>
        <p:spPr>
          <a:xfrm flipH="1" flipV="1">
            <a:off x="4095425" y="1943836"/>
            <a:ext cx="986868" cy="3457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DE1A58B-E286-F142-A37B-3F10B18BAEEB}"/>
              </a:ext>
            </a:extLst>
          </p:cNvPr>
          <p:cNvCxnSpPr>
            <a:cxnSpLocks/>
          </p:cNvCxnSpPr>
          <p:nvPr/>
        </p:nvCxnSpPr>
        <p:spPr>
          <a:xfrm flipH="1" flipV="1">
            <a:off x="4043193" y="1906677"/>
            <a:ext cx="581900" cy="32796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6185451-F5E3-3345-A47A-0D3AA9BAA893}"/>
              </a:ext>
            </a:extLst>
          </p:cNvPr>
          <p:cNvCxnSpPr>
            <a:cxnSpLocks/>
          </p:cNvCxnSpPr>
          <p:nvPr/>
        </p:nvCxnSpPr>
        <p:spPr>
          <a:xfrm flipH="1" flipV="1">
            <a:off x="4610923" y="2233247"/>
            <a:ext cx="211618" cy="39739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7F7237F-D9D3-124E-8ECB-163E6315ACFF}"/>
              </a:ext>
            </a:extLst>
          </p:cNvPr>
          <p:cNvCxnSpPr>
            <a:cxnSpLocks/>
          </p:cNvCxnSpPr>
          <p:nvPr/>
        </p:nvCxnSpPr>
        <p:spPr>
          <a:xfrm flipH="1" flipV="1">
            <a:off x="4872179" y="2670349"/>
            <a:ext cx="314572" cy="58524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1EC7E43-9919-C244-B556-90F6C9165FFE}"/>
              </a:ext>
            </a:extLst>
          </p:cNvPr>
          <p:cNvCxnSpPr>
            <a:cxnSpLocks/>
          </p:cNvCxnSpPr>
          <p:nvPr/>
        </p:nvCxnSpPr>
        <p:spPr>
          <a:xfrm flipH="1" flipV="1">
            <a:off x="5235854" y="3299676"/>
            <a:ext cx="232252" cy="29756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E858CA9-5B3E-FD4E-AFB4-82B11ED1F5A6}"/>
              </a:ext>
            </a:extLst>
          </p:cNvPr>
          <p:cNvCxnSpPr>
            <a:cxnSpLocks/>
          </p:cNvCxnSpPr>
          <p:nvPr/>
        </p:nvCxnSpPr>
        <p:spPr>
          <a:xfrm flipH="1" flipV="1">
            <a:off x="5647554" y="2529620"/>
            <a:ext cx="227514" cy="97216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DBB8CB9-F4B9-A64E-AF5F-773DD185AED5}"/>
              </a:ext>
            </a:extLst>
          </p:cNvPr>
          <p:cNvCxnSpPr>
            <a:cxnSpLocks/>
          </p:cNvCxnSpPr>
          <p:nvPr/>
        </p:nvCxnSpPr>
        <p:spPr>
          <a:xfrm flipH="1">
            <a:off x="5527256" y="3525397"/>
            <a:ext cx="323362" cy="7573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FA3EB44-A584-5242-A285-BDD4B076708E}"/>
              </a:ext>
            </a:extLst>
          </p:cNvPr>
          <p:cNvCxnSpPr>
            <a:cxnSpLocks/>
          </p:cNvCxnSpPr>
          <p:nvPr/>
        </p:nvCxnSpPr>
        <p:spPr>
          <a:xfrm flipH="1" flipV="1">
            <a:off x="4641894" y="3740951"/>
            <a:ext cx="509520" cy="51902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1388BCA-6FE5-B74B-ACF8-104019415815}"/>
              </a:ext>
            </a:extLst>
          </p:cNvPr>
          <p:cNvCxnSpPr>
            <a:cxnSpLocks/>
          </p:cNvCxnSpPr>
          <p:nvPr/>
        </p:nvCxnSpPr>
        <p:spPr>
          <a:xfrm flipH="1" flipV="1">
            <a:off x="4315126" y="3025565"/>
            <a:ext cx="302218" cy="63860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11DAC6D-B0E8-0047-BB30-63DC6220D5BF}"/>
              </a:ext>
            </a:extLst>
          </p:cNvPr>
          <p:cNvCxnSpPr>
            <a:cxnSpLocks/>
          </p:cNvCxnSpPr>
          <p:nvPr/>
        </p:nvCxnSpPr>
        <p:spPr>
          <a:xfrm flipH="1" flipV="1">
            <a:off x="3606717" y="3844505"/>
            <a:ext cx="626888" cy="102019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6657740-31C2-FD4A-A2AD-B508CB3AFB7A}"/>
              </a:ext>
            </a:extLst>
          </p:cNvPr>
          <p:cNvCxnSpPr>
            <a:cxnSpLocks/>
          </p:cNvCxnSpPr>
          <p:nvPr/>
        </p:nvCxnSpPr>
        <p:spPr>
          <a:xfrm flipH="1" flipV="1">
            <a:off x="3375748" y="3130901"/>
            <a:ext cx="215982" cy="73659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55D26BD-CBD8-A84F-AB82-A6C817773DF1}"/>
              </a:ext>
            </a:extLst>
          </p:cNvPr>
          <p:cNvCxnSpPr>
            <a:cxnSpLocks/>
          </p:cNvCxnSpPr>
          <p:nvPr/>
        </p:nvCxnSpPr>
        <p:spPr>
          <a:xfrm flipV="1">
            <a:off x="3353092" y="2995248"/>
            <a:ext cx="987296" cy="17138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C974DCE-A136-5D4C-B443-3F9B38A67808}"/>
              </a:ext>
            </a:extLst>
          </p:cNvPr>
          <p:cNvCxnSpPr>
            <a:cxnSpLocks/>
          </p:cNvCxnSpPr>
          <p:nvPr/>
        </p:nvCxnSpPr>
        <p:spPr>
          <a:xfrm flipV="1">
            <a:off x="3628889" y="3693608"/>
            <a:ext cx="952660" cy="13673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98432EA-E88C-6748-A3D0-20A889FB184E}"/>
              </a:ext>
            </a:extLst>
          </p:cNvPr>
          <p:cNvCxnSpPr>
            <a:cxnSpLocks/>
          </p:cNvCxnSpPr>
          <p:nvPr/>
        </p:nvCxnSpPr>
        <p:spPr>
          <a:xfrm>
            <a:off x="4116233" y="1961344"/>
            <a:ext cx="189413" cy="101255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085EC70-4584-744E-940E-FA6C2FD4D4AD}"/>
              </a:ext>
            </a:extLst>
          </p:cNvPr>
          <p:cNvCxnSpPr>
            <a:cxnSpLocks/>
          </p:cNvCxnSpPr>
          <p:nvPr/>
        </p:nvCxnSpPr>
        <p:spPr>
          <a:xfrm>
            <a:off x="5126092" y="2031682"/>
            <a:ext cx="481838" cy="421155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BD30A6B-255B-1B4B-B1AF-5935E5736F43}"/>
              </a:ext>
            </a:extLst>
          </p:cNvPr>
          <p:cNvCxnSpPr>
            <a:cxnSpLocks/>
          </p:cNvCxnSpPr>
          <p:nvPr/>
        </p:nvCxnSpPr>
        <p:spPr>
          <a:xfrm flipV="1">
            <a:off x="4548313" y="1971963"/>
            <a:ext cx="563554" cy="25063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B183DF7-F3A8-AA46-9F79-446227AF301F}"/>
              </a:ext>
            </a:extLst>
          </p:cNvPr>
          <p:cNvCxnSpPr>
            <a:cxnSpLocks/>
          </p:cNvCxnSpPr>
          <p:nvPr/>
        </p:nvCxnSpPr>
        <p:spPr>
          <a:xfrm flipV="1">
            <a:off x="5201588" y="3525966"/>
            <a:ext cx="656615" cy="78136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9A84BB5-E5D0-274E-8EB0-864AB2A2011B}"/>
              </a:ext>
            </a:extLst>
          </p:cNvPr>
          <p:cNvCxnSpPr>
            <a:cxnSpLocks/>
          </p:cNvCxnSpPr>
          <p:nvPr/>
        </p:nvCxnSpPr>
        <p:spPr>
          <a:xfrm flipH="1">
            <a:off x="4651943" y="3309724"/>
            <a:ext cx="544856" cy="367055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E75F813-9E7C-F941-B2A7-E267613DA661}"/>
              </a:ext>
            </a:extLst>
          </p:cNvPr>
          <p:cNvCxnSpPr>
            <a:cxnSpLocks/>
          </p:cNvCxnSpPr>
          <p:nvPr/>
        </p:nvCxnSpPr>
        <p:spPr>
          <a:xfrm flipH="1">
            <a:off x="4262612" y="3025565"/>
            <a:ext cx="52514" cy="180396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4FE05ED-162E-F845-A68C-F42FE5D8A31F}"/>
              </a:ext>
            </a:extLst>
          </p:cNvPr>
          <p:cNvCxnSpPr>
            <a:cxnSpLocks/>
          </p:cNvCxnSpPr>
          <p:nvPr/>
        </p:nvCxnSpPr>
        <p:spPr>
          <a:xfrm flipH="1">
            <a:off x="4262611" y="3275693"/>
            <a:ext cx="953146" cy="160407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1931E81-6D01-7D4F-975F-4D5E821502B9}"/>
              </a:ext>
            </a:extLst>
          </p:cNvPr>
          <p:cNvCxnSpPr>
            <a:cxnSpLocks/>
          </p:cNvCxnSpPr>
          <p:nvPr/>
        </p:nvCxnSpPr>
        <p:spPr>
          <a:xfrm>
            <a:off x="4095425" y="1948860"/>
            <a:ext cx="157139" cy="2880669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C2B0BFE-F94A-024A-B24C-399495A790C9}"/>
              </a:ext>
            </a:extLst>
          </p:cNvPr>
          <p:cNvCxnSpPr>
            <a:cxnSpLocks/>
          </p:cNvCxnSpPr>
          <p:nvPr/>
        </p:nvCxnSpPr>
        <p:spPr>
          <a:xfrm>
            <a:off x="3429875" y="3206259"/>
            <a:ext cx="807617" cy="165844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AE17BB2-86BF-374D-9A24-E2B49F675C03}"/>
              </a:ext>
            </a:extLst>
          </p:cNvPr>
          <p:cNvCxnSpPr>
            <a:cxnSpLocks/>
          </p:cNvCxnSpPr>
          <p:nvPr/>
        </p:nvCxnSpPr>
        <p:spPr>
          <a:xfrm>
            <a:off x="4861764" y="2663647"/>
            <a:ext cx="976342" cy="82212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4463EF4-51EF-3C4A-B85D-DEFCB475B79F}"/>
              </a:ext>
            </a:extLst>
          </p:cNvPr>
          <p:cNvCxnSpPr>
            <a:cxnSpLocks/>
          </p:cNvCxnSpPr>
          <p:nvPr/>
        </p:nvCxnSpPr>
        <p:spPr>
          <a:xfrm>
            <a:off x="5116891" y="2031114"/>
            <a:ext cx="731264" cy="1449635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C6466AC-B31F-2746-8252-889FE59EE842}"/>
              </a:ext>
            </a:extLst>
          </p:cNvPr>
          <p:cNvCxnSpPr>
            <a:cxnSpLocks/>
          </p:cNvCxnSpPr>
          <p:nvPr/>
        </p:nvCxnSpPr>
        <p:spPr>
          <a:xfrm>
            <a:off x="4624521" y="2201936"/>
            <a:ext cx="975825" cy="290525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FD3A57A-CB7E-6448-89DF-09D11E7DE5FC}"/>
              </a:ext>
            </a:extLst>
          </p:cNvPr>
          <p:cNvCxnSpPr>
            <a:cxnSpLocks/>
          </p:cNvCxnSpPr>
          <p:nvPr/>
        </p:nvCxnSpPr>
        <p:spPr>
          <a:xfrm flipV="1">
            <a:off x="3404755" y="2232676"/>
            <a:ext cx="1117156" cy="93955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4B7469D-7BC9-6143-AC5F-FFEB1A0FB5B3}"/>
              </a:ext>
            </a:extLst>
          </p:cNvPr>
          <p:cNvCxnSpPr>
            <a:cxnSpLocks/>
          </p:cNvCxnSpPr>
          <p:nvPr/>
        </p:nvCxnSpPr>
        <p:spPr>
          <a:xfrm>
            <a:off x="3439924" y="3182276"/>
            <a:ext cx="1142819" cy="49952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DCB1959-F1BA-824B-B997-A057836705EF}"/>
              </a:ext>
            </a:extLst>
          </p:cNvPr>
          <p:cNvCxnSpPr>
            <a:cxnSpLocks/>
          </p:cNvCxnSpPr>
          <p:nvPr/>
        </p:nvCxnSpPr>
        <p:spPr>
          <a:xfrm flipH="1">
            <a:off x="3591730" y="2230212"/>
            <a:ext cx="986016" cy="155794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D4F0360-4AA3-7F4E-ADD1-2729F41CD343}"/>
              </a:ext>
            </a:extLst>
          </p:cNvPr>
          <p:cNvCxnSpPr>
            <a:cxnSpLocks/>
          </p:cNvCxnSpPr>
          <p:nvPr/>
        </p:nvCxnSpPr>
        <p:spPr>
          <a:xfrm>
            <a:off x="5095237" y="2024219"/>
            <a:ext cx="100994" cy="121877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E0CD060-229E-4844-9EBC-7D4695BB858C}"/>
              </a:ext>
            </a:extLst>
          </p:cNvPr>
          <p:cNvCxnSpPr>
            <a:cxnSpLocks/>
          </p:cNvCxnSpPr>
          <p:nvPr/>
        </p:nvCxnSpPr>
        <p:spPr>
          <a:xfrm flipH="1">
            <a:off x="4654502" y="3601809"/>
            <a:ext cx="787404" cy="11459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75BC9B0-01CC-6249-9236-14F2D6ECE3C5}"/>
              </a:ext>
            </a:extLst>
          </p:cNvPr>
          <p:cNvCxnSpPr>
            <a:cxnSpLocks/>
            <a:endCxn id="21" idx="7"/>
          </p:cNvCxnSpPr>
          <p:nvPr/>
        </p:nvCxnSpPr>
        <p:spPr>
          <a:xfrm flipH="1">
            <a:off x="4312852" y="3516400"/>
            <a:ext cx="1546060" cy="130810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F06BA17-5B24-FA4A-8D43-06B37FE26F16}"/>
              </a:ext>
            </a:extLst>
          </p:cNvPr>
          <p:cNvCxnSpPr>
            <a:cxnSpLocks/>
          </p:cNvCxnSpPr>
          <p:nvPr/>
        </p:nvCxnSpPr>
        <p:spPr>
          <a:xfrm>
            <a:off x="3591730" y="3832328"/>
            <a:ext cx="1580827" cy="464949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0A7CD30-BBB0-054F-8AC6-6A0174AE95D3}"/>
              </a:ext>
            </a:extLst>
          </p:cNvPr>
          <p:cNvCxnSpPr>
            <a:cxnSpLocks/>
          </p:cNvCxnSpPr>
          <p:nvPr/>
        </p:nvCxnSpPr>
        <p:spPr>
          <a:xfrm flipH="1">
            <a:off x="4277684" y="3622841"/>
            <a:ext cx="1167940" cy="123683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612CE5D-1E99-234D-B137-8C12501EEF39}"/>
              </a:ext>
            </a:extLst>
          </p:cNvPr>
          <p:cNvCxnSpPr>
            <a:cxnSpLocks/>
          </p:cNvCxnSpPr>
          <p:nvPr/>
        </p:nvCxnSpPr>
        <p:spPr>
          <a:xfrm flipH="1">
            <a:off x="4629376" y="2511988"/>
            <a:ext cx="988602" cy="116700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7A9191F-2F27-CB40-AA42-C4E4252B2E2E}"/>
              </a:ext>
            </a:extLst>
          </p:cNvPr>
          <p:cNvCxnSpPr>
            <a:cxnSpLocks/>
          </p:cNvCxnSpPr>
          <p:nvPr/>
        </p:nvCxnSpPr>
        <p:spPr>
          <a:xfrm flipH="1" flipV="1">
            <a:off x="4125000" y="1966396"/>
            <a:ext cx="1055876" cy="129922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55C2A34-5144-0046-8CA2-5CEAF605B797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4329629" y="2051210"/>
            <a:ext cx="702991" cy="91766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9FD3AE3-D4E3-6E48-BC1D-98DD13829435}"/>
              </a:ext>
            </a:extLst>
          </p:cNvPr>
          <p:cNvCxnSpPr>
            <a:cxnSpLocks/>
          </p:cNvCxnSpPr>
          <p:nvPr/>
        </p:nvCxnSpPr>
        <p:spPr>
          <a:xfrm flipV="1">
            <a:off x="3408357" y="2660217"/>
            <a:ext cx="1386504" cy="49637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615D039-AEEE-604F-B10E-1CF0CF6E51F2}"/>
              </a:ext>
            </a:extLst>
          </p:cNvPr>
          <p:cNvCxnSpPr>
            <a:cxnSpLocks/>
          </p:cNvCxnSpPr>
          <p:nvPr/>
        </p:nvCxnSpPr>
        <p:spPr>
          <a:xfrm flipV="1">
            <a:off x="3566041" y="3275125"/>
            <a:ext cx="1657301" cy="55075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8D8932A-90EF-734B-B10B-13FAE3F83896}"/>
              </a:ext>
            </a:extLst>
          </p:cNvPr>
          <p:cNvCxnSpPr>
            <a:cxnSpLocks/>
          </p:cNvCxnSpPr>
          <p:nvPr/>
        </p:nvCxnSpPr>
        <p:spPr>
          <a:xfrm flipH="1" flipV="1">
            <a:off x="5253486" y="3275125"/>
            <a:ext cx="603580" cy="25472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6FA86EC-A370-304E-8681-F1D02A41EC29}"/>
              </a:ext>
            </a:extLst>
          </p:cNvPr>
          <p:cNvSpPr/>
          <p:nvPr/>
        </p:nvSpPr>
        <p:spPr>
          <a:xfrm>
            <a:off x="4018074" y="1849422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3AAAB9-4DC3-4D47-BE5D-055446692F5D}"/>
              </a:ext>
            </a:extLst>
          </p:cNvPr>
          <p:cNvSpPr/>
          <p:nvPr/>
        </p:nvSpPr>
        <p:spPr>
          <a:xfrm>
            <a:off x="5009965" y="1919164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223E680-82A1-6343-AFCC-6BF7F2F03452}"/>
              </a:ext>
            </a:extLst>
          </p:cNvPr>
          <p:cNvSpPr/>
          <p:nvPr/>
        </p:nvSpPr>
        <p:spPr>
          <a:xfrm>
            <a:off x="4506270" y="2128391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0CE46F-60A0-2749-8202-DD70847BA66A}"/>
              </a:ext>
            </a:extLst>
          </p:cNvPr>
          <p:cNvSpPr/>
          <p:nvPr/>
        </p:nvSpPr>
        <p:spPr>
          <a:xfrm>
            <a:off x="4769742" y="2577842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EB50C18-CBE2-D942-BAF5-70983D12F0B5}"/>
              </a:ext>
            </a:extLst>
          </p:cNvPr>
          <p:cNvSpPr/>
          <p:nvPr/>
        </p:nvSpPr>
        <p:spPr>
          <a:xfrm>
            <a:off x="5560155" y="2415110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DBBC1EF-4C9C-524A-ABFC-2EBBDFA91C2D}"/>
              </a:ext>
            </a:extLst>
          </p:cNvPr>
          <p:cNvSpPr/>
          <p:nvPr/>
        </p:nvSpPr>
        <p:spPr>
          <a:xfrm>
            <a:off x="5800379" y="3437998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A2F66DB-E174-DE42-BC92-5F57A20452D0}"/>
              </a:ext>
            </a:extLst>
          </p:cNvPr>
          <p:cNvSpPr/>
          <p:nvPr/>
        </p:nvSpPr>
        <p:spPr>
          <a:xfrm>
            <a:off x="5133952" y="3197774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1DFF430-1906-7F48-9A11-BF93B2235CA7}"/>
              </a:ext>
            </a:extLst>
          </p:cNvPr>
          <p:cNvSpPr/>
          <p:nvPr/>
        </p:nvSpPr>
        <p:spPr>
          <a:xfrm>
            <a:off x="5412921" y="3530987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F0EFA91-66AA-D44B-B9E3-BA6615C491D7}"/>
              </a:ext>
            </a:extLst>
          </p:cNvPr>
          <p:cNvSpPr/>
          <p:nvPr/>
        </p:nvSpPr>
        <p:spPr>
          <a:xfrm>
            <a:off x="4242799" y="2911055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11A4F6B-3887-FD48-83FA-DF775BC98901}"/>
              </a:ext>
            </a:extLst>
          </p:cNvPr>
          <p:cNvSpPr/>
          <p:nvPr/>
        </p:nvSpPr>
        <p:spPr>
          <a:xfrm>
            <a:off x="3312901" y="3089285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4509DC0-6A64-CA45-A7B1-B8B8AE29A987}"/>
              </a:ext>
            </a:extLst>
          </p:cNvPr>
          <p:cNvSpPr/>
          <p:nvPr/>
        </p:nvSpPr>
        <p:spPr>
          <a:xfrm>
            <a:off x="4545016" y="3623977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395CA86-C43A-894A-B6CC-61890866F295}"/>
              </a:ext>
            </a:extLst>
          </p:cNvPr>
          <p:cNvSpPr/>
          <p:nvPr/>
        </p:nvSpPr>
        <p:spPr>
          <a:xfrm>
            <a:off x="5095206" y="4212912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9FCE820-689B-2743-AEFF-20C6D1F6F036}"/>
              </a:ext>
            </a:extLst>
          </p:cNvPr>
          <p:cNvSpPr/>
          <p:nvPr/>
        </p:nvSpPr>
        <p:spPr>
          <a:xfrm>
            <a:off x="3514379" y="3747963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9DFADAB-1EBA-D649-B8AD-0DFA1970B7AD}"/>
              </a:ext>
            </a:extLst>
          </p:cNvPr>
          <p:cNvSpPr/>
          <p:nvPr/>
        </p:nvSpPr>
        <p:spPr>
          <a:xfrm>
            <a:off x="4180806" y="4801848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E937E05-DD68-4D43-BA00-707FF26FB2F0}"/>
              </a:ext>
            </a:extLst>
          </p:cNvPr>
          <p:cNvSpPr txBox="1"/>
          <p:nvPr/>
        </p:nvSpPr>
        <p:spPr>
          <a:xfrm>
            <a:off x="1665458" y="4908281"/>
            <a:ext cx="2613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1"/>
                </a:solidFill>
                <a:latin typeface="Montserrat SemiBold" pitchFamily="2" charset="77"/>
              </a:rPr>
              <a:t>EMERGENCE OF THE NEW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62BD58A-F681-4043-A798-C27BDD6289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Section in footer</a:t>
            </a:r>
          </a:p>
          <a:p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32A638-1E93-D545-9D87-0A08011C555E}"/>
              </a:ext>
            </a:extLst>
          </p:cNvPr>
          <p:cNvSpPr txBox="1"/>
          <p:nvPr/>
        </p:nvSpPr>
        <p:spPr>
          <a:xfrm>
            <a:off x="373968" y="438574"/>
            <a:ext cx="8445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spc="300" dirty="0" smtClean="0">
                <a:solidFill>
                  <a:schemeClr val="accent2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ASK: “WHO ELSE IS HERE?”</a:t>
            </a:r>
            <a:endParaRPr lang="en-US" sz="2400" b="1" spc="300" dirty="0">
              <a:solidFill>
                <a:schemeClr val="accent2"/>
              </a:solidFill>
              <a:latin typeface="Montserrat SemiBold" pitchFamily="2" charset="77"/>
              <a:ea typeface="Gotham-Medium" charset="0"/>
              <a:cs typeface="Gotham-Medium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11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55292C-DEB3-C340-9390-21E509A4B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3" t="14953" r="10779" b="16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127F77-E565-244C-B084-B570BA64B8E5}"/>
              </a:ext>
            </a:extLst>
          </p:cNvPr>
          <p:cNvSpPr/>
          <p:nvPr/>
        </p:nvSpPr>
        <p:spPr>
          <a:xfrm>
            <a:off x="0" y="4872613"/>
            <a:ext cx="9144000" cy="1985388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434604-35DB-9347-9398-D8D9568B7193}"/>
              </a:ext>
            </a:extLst>
          </p:cNvPr>
          <p:cNvSpPr txBox="1">
            <a:spLocks/>
          </p:cNvSpPr>
          <p:nvPr/>
        </p:nvSpPr>
        <p:spPr>
          <a:xfrm>
            <a:off x="251000" y="4938068"/>
            <a:ext cx="8642000" cy="54962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407EC9"/>
                </a:solidFill>
                <a:latin typeface="Museo Sans 500"/>
                <a:ea typeface="+mj-ea"/>
                <a:cs typeface="Museo Sans 500"/>
              </a:defRPr>
            </a:lvl1pPr>
          </a:lstStyle>
          <a:p>
            <a:r>
              <a:rPr lang="en-US" sz="3200" spc="300" dirty="0">
                <a:solidFill>
                  <a:schemeClr val="accent6"/>
                </a:solidFill>
                <a:latin typeface="Montserrat Light" pitchFamily="2" charset="77"/>
                <a:ea typeface="Gotham-Light" charset="0"/>
                <a:cs typeface="Gotham-Light" charset="0"/>
              </a:rPr>
              <a:t>WE ARE A </a:t>
            </a:r>
            <a:r>
              <a:rPr lang="en-US" sz="3200" b="1" spc="300" dirty="0">
                <a:solidFill>
                  <a:schemeClr val="accent6"/>
                </a:solidFill>
                <a:latin typeface="Montserrat" pitchFamily="2" charset="77"/>
                <a:ea typeface="Gotham-Bold" charset="0"/>
                <a:cs typeface="Gotham-Bold" charset="0"/>
              </a:rPr>
              <a:t>PLACE</a:t>
            </a:r>
            <a:r>
              <a:rPr lang="en-US" sz="3200" spc="300" dirty="0">
                <a:solidFill>
                  <a:schemeClr val="accent6"/>
                </a:solidFill>
                <a:latin typeface="Montserrat Medium" pitchFamily="2" charset="77"/>
                <a:ea typeface="Gotham-Bold" charset="0"/>
                <a:cs typeface="Gotham-Bold" charset="0"/>
              </a:rPr>
              <a:t>-</a:t>
            </a:r>
            <a:r>
              <a:rPr lang="en-US" sz="3200" b="1" spc="300" dirty="0">
                <a:solidFill>
                  <a:schemeClr val="accent6"/>
                </a:solidFill>
                <a:latin typeface="Montserrat" pitchFamily="2" charset="77"/>
                <a:ea typeface="Gotham-Bold" charset="0"/>
                <a:cs typeface="Gotham-Bold" charset="0"/>
              </a:rPr>
              <a:t>BASED</a:t>
            </a:r>
            <a:r>
              <a:rPr lang="en-US" sz="3200" spc="300" dirty="0">
                <a:solidFill>
                  <a:schemeClr val="accent6"/>
                </a:solidFill>
                <a:latin typeface="Montserrat Light" pitchFamily="2" charset="77"/>
                <a:ea typeface="Gotham-Light" charset="0"/>
                <a:cs typeface="Gotham-Light" charset="0"/>
              </a:rPr>
              <a:t>,</a:t>
            </a:r>
            <a:r>
              <a:rPr lang="en-US" sz="3200" spc="300" dirty="0">
                <a:solidFill>
                  <a:schemeClr val="accent6"/>
                </a:solidFill>
                <a:latin typeface="Montserrat" pitchFamily="2" charset="77"/>
                <a:ea typeface="Gotham-Light" charset="0"/>
                <a:cs typeface="Gotham-Light" charset="0"/>
              </a:rPr>
              <a:t> </a:t>
            </a:r>
            <a:r>
              <a:rPr lang="en-US" sz="3200" b="1" spc="300" dirty="0">
                <a:solidFill>
                  <a:schemeClr val="accent6"/>
                </a:solidFill>
                <a:latin typeface="Montserrat" pitchFamily="2" charset="77"/>
                <a:ea typeface="Gotham-Bold" charset="0"/>
                <a:cs typeface="Gotham-Bold" charset="0"/>
              </a:rPr>
              <a:t>IMPACT INVESTING FUND </a:t>
            </a:r>
            <a:r>
              <a:rPr lang="en-US" sz="3200" spc="300" dirty="0">
                <a:solidFill>
                  <a:schemeClr val="accent6"/>
                </a:solidFill>
                <a:latin typeface="Montserrat Light" pitchFamily="2" charset="77"/>
                <a:ea typeface="Gotham-Light" charset="0"/>
                <a:cs typeface="Gotham-Light" charset="0"/>
              </a:rPr>
              <a:t>WITH A FOCUS ON </a:t>
            </a:r>
            <a:r>
              <a:rPr lang="en-US" sz="3200" b="1" spc="300" dirty="0">
                <a:solidFill>
                  <a:schemeClr val="accent6"/>
                </a:solidFill>
                <a:latin typeface="Montserrat" pitchFamily="2" charset="77"/>
                <a:ea typeface="Gotham-Bold" charset="0"/>
                <a:cs typeface="Gotham-Bold" charset="0"/>
              </a:rPr>
              <a:t>ECONOMIC JUSTICE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7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A5B62F-331A-FF4C-A00B-B588565539D7}"/>
              </a:ext>
            </a:extLst>
          </p:cNvPr>
          <p:cNvSpPr txBox="1"/>
          <p:nvPr/>
        </p:nvSpPr>
        <p:spPr>
          <a:xfrm>
            <a:off x="373968" y="438574"/>
            <a:ext cx="8445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spc="300" dirty="0" smtClean="0">
                <a:solidFill>
                  <a:schemeClr val="accent2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REFLECTION</a:t>
            </a:r>
            <a:endParaRPr lang="en-US" sz="2400" b="1" spc="300" dirty="0">
              <a:solidFill>
                <a:schemeClr val="accent2"/>
              </a:solidFill>
              <a:latin typeface="Montserrat SemiBold" pitchFamily="2" charset="77"/>
              <a:ea typeface="Gotham-Medium" charset="0"/>
              <a:cs typeface="Gotham-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F4C16DE-9A8F-FC4E-8457-292385872385}"/>
              </a:ext>
            </a:extLst>
          </p:cNvPr>
          <p:cNvSpPr txBox="1"/>
          <p:nvPr/>
        </p:nvSpPr>
        <p:spPr>
          <a:xfrm>
            <a:off x="4421531" y="1186407"/>
            <a:ext cx="40858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  <a:latin typeface="Montserrat SemiBold" pitchFamily="2" charset="77"/>
                <a:cs typeface="Museo Sans 500"/>
              </a:rPr>
              <a:t>Where do I place myself in the ecosystem? </a:t>
            </a:r>
            <a:endParaRPr lang="en-US" sz="2400" dirty="0" smtClean="0">
              <a:solidFill>
                <a:schemeClr val="accent1"/>
              </a:solidFill>
              <a:latin typeface="Montserrat" pitchFamily="2" charset="77"/>
              <a:cs typeface="Museo Sans 500"/>
            </a:endParaRPr>
          </a:p>
          <a:p>
            <a:pPr marL="338138" indent="-338138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  <a:latin typeface="Montserrat SemiBold" pitchFamily="2" charset="77"/>
                <a:cs typeface="Museo Sans 500"/>
              </a:rPr>
              <a:t>How tightly connected am I?</a:t>
            </a:r>
            <a:endParaRPr lang="en-US" sz="2400" dirty="0" smtClean="0">
              <a:solidFill>
                <a:schemeClr val="accent1"/>
              </a:solidFill>
              <a:latin typeface="Montserrat" pitchFamily="2" charset="77"/>
              <a:cs typeface="Museo Sans 500"/>
            </a:endParaRPr>
          </a:p>
          <a:p>
            <a:pPr marL="338138" indent="-338138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  <a:latin typeface="Montserrat SemiBold" pitchFamily="2" charset="77"/>
                <a:cs typeface="Museo Sans 500"/>
              </a:rPr>
              <a:t>Where are there opportunities to strengthen ties?</a:t>
            </a:r>
            <a:endParaRPr lang="en-US" sz="2400" dirty="0" smtClean="0">
              <a:solidFill>
                <a:schemeClr val="accent1"/>
              </a:solidFill>
              <a:latin typeface="Montserrat" pitchFamily="2" charset="77"/>
              <a:cs typeface="Museo Sans 500"/>
            </a:endParaRPr>
          </a:p>
          <a:p>
            <a:pPr marL="338138" indent="-338138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/>
              </a:solidFill>
              <a:latin typeface="Montserrat" pitchFamily="2" charset="77"/>
              <a:cs typeface="Museo Sans 5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3DA0B0C-C196-A142-92D1-82B1F2666A7A}"/>
              </a:ext>
            </a:extLst>
          </p:cNvPr>
          <p:cNvSpPr txBox="1"/>
          <p:nvPr/>
        </p:nvSpPr>
        <p:spPr>
          <a:xfrm>
            <a:off x="373968" y="3945088"/>
            <a:ext cx="3648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Montserrat" pitchFamily="2" charset="77"/>
                <a:cs typeface="Museo Sans 500"/>
              </a:rPr>
              <a:t>If we want to build a </a:t>
            </a:r>
            <a:r>
              <a:rPr lang="en-US" sz="2400" b="1" dirty="0" smtClean="0">
                <a:solidFill>
                  <a:schemeClr val="accent2"/>
                </a:solidFill>
                <a:latin typeface="Montserrat SemiBold" pitchFamily="2" charset="77"/>
                <a:cs typeface="Museo Sans 500"/>
              </a:rPr>
              <a:t>strong and resilient economic system</a:t>
            </a:r>
            <a:r>
              <a:rPr lang="en-US" sz="2400" dirty="0" smtClean="0">
                <a:solidFill>
                  <a:schemeClr val="accent2"/>
                </a:solidFill>
                <a:latin typeface="Montserrat" pitchFamily="2" charset="77"/>
                <a:cs typeface="Museo Sans 500"/>
              </a:rPr>
              <a:t>, we ask… </a:t>
            </a:r>
            <a:endParaRPr lang="en-US" sz="2400" dirty="0">
              <a:solidFill>
                <a:schemeClr val="accent2"/>
              </a:solidFill>
              <a:latin typeface="Montserrat" pitchFamily="2" charset="77"/>
              <a:cs typeface="Museo Sans 50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875A359-E289-AA44-82AE-3074F2C514EC}"/>
              </a:ext>
            </a:extLst>
          </p:cNvPr>
          <p:cNvSpPr/>
          <p:nvPr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D5D1CD0-DF52-784F-95EB-0F37F5A7F1AE}"/>
              </a:ext>
            </a:extLst>
          </p:cNvPr>
          <p:cNvSpPr txBox="1"/>
          <p:nvPr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12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1AFA300-9143-904F-B4E1-EC78D9701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" t="1451" r="5865" b="13221"/>
          <a:stretch/>
        </p:blipFill>
        <p:spPr>
          <a:xfrm>
            <a:off x="0" y="1163257"/>
            <a:ext cx="4297680" cy="265176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55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7F94AA-0061-9345-9950-372914E87FEF}"/>
              </a:ext>
            </a:extLst>
          </p:cNvPr>
          <p:cNvSpPr txBox="1"/>
          <p:nvPr/>
        </p:nvSpPr>
        <p:spPr>
          <a:xfrm>
            <a:off x="4727711" y="1538717"/>
            <a:ext cx="364819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  <a:latin typeface="Montserrat SemiBold" pitchFamily="2" charset="77"/>
                <a:cs typeface="Museo Sans 500"/>
              </a:rPr>
              <a:t>DEBORAH FRIEZE</a:t>
            </a:r>
          </a:p>
          <a:p>
            <a:pPr marL="403225" indent="-403225">
              <a:spcAft>
                <a:spcPts val="600"/>
              </a:spcAft>
            </a:pPr>
            <a:r>
              <a:rPr lang="en-US" dirty="0" err="1">
                <a:solidFill>
                  <a:schemeClr val="accent1"/>
                </a:solidFill>
                <a:latin typeface="Montserrat" pitchFamily="2" charset="77"/>
                <a:cs typeface="Museo Sans 500"/>
              </a:rPr>
              <a:t>deborah@bostonimpact.com</a:t>
            </a:r>
            <a:endParaRPr lang="en-US" dirty="0" smtClean="0">
              <a:solidFill>
                <a:schemeClr val="accent1"/>
              </a:solidFill>
              <a:latin typeface="Montserrat" pitchFamily="2" charset="77"/>
              <a:cs typeface="Museo Sans 500"/>
            </a:endParaRPr>
          </a:p>
          <a:p>
            <a:pPr marL="403225" indent="-403225">
              <a:spcAft>
                <a:spcPts val="600"/>
              </a:spcAft>
            </a:pPr>
            <a:endParaRPr lang="en-US" dirty="0" smtClean="0">
              <a:solidFill>
                <a:schemeClr val="accent1"/>
              </a:solidFill>
              <a:latin typeface="Montserrat" pitchFamily="2" charset="77"/>
              <a:cs typeface="Museo Sans 500"/>
            </a:endParaRPr>
          </a:p>
          <a:p>
            <a:pPr marL="403225" indent="-403225"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  <a:latin typeface="Montserrat" pitchFamily="2" charset="77"/>
                <a:cs typeface="Museo Sans 500"/>
              </a:rPr>
              <a:t>617.340.6630</a:t>
            </a:r>
          </a:p>
          <a:p>
            <a:pPr marL="403225" indent="-403225"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  <a:latin typeface="Montserrat" pitchFamily="2" charset="77"/>
                <a:cs typeface="Museo Sans 500"/>
              </a:rPr>
              <a:t>www.bostonimpact.com </a:t>
            </a:r>
          </a:p>
          <a:p>
            <a:pPr marL="403225" indent="-403225"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  <a:latin typeface="Montserrat" pitchFamily="2" charset="77"/>
                <a:cs typeface="Museo Sans 500"/>
              </a:rPr>
              <a:t>@bosimpact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6CB855-3F16-6E47-9E9C-1C4002F09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19167" y="1538717"/>
            <a:ext cx="3227002" cy="21853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CBA2C7-98BE-B24F-9795-7700703C67E7}"/>
              </a:ext>
            </a:extLst>
          </p:cNvPr>
          <p:cNvSpPr/>
          <p:nvPr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F04607-6821-8C43-A86B-4498FCA3CE31}"/>
              </a:ext>
            </a:extLst>
          </p:cNvPr>
          <p:cNvSpPr txBox="1"/>
          <p:nvPr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13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31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15747" y="-138896"/>
            <a:ext cx="9410218" cy="7153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7076" y="3022182"/>
            <a:ext cx="7604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300" dirty="0">
                <a:solidFill>
                  <a:schemeClr val="bg1"/>
                </a:solidFill>
                <a:latin typeface="Montserrat Light" pitchFamily="2" charset="77"/>
                <a:ea typeface="Gotham-Medium" charset="0"/>
                <a:cs typeface="Gotham-Medium" charset="0"/>
              </a:rPr>
              <a:t>APPENDIX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9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462AF9-E517-F24F-B2BA-3E15A66102CB}"/>
              </a:ext>
            </a:extLst>
          </p:cNvPr>
          <p:cNvGrpSpPr/>
          <p:nvPr/>
        </p:nvGrpSpPr>
        <p:grpSpPr>
          <a:xfrm>
            <a:off x="2292902" y="672011"/>
            <a:ext cx="5587885" cy="5807805"/>
            <a:chOff x="2165580" y="949807"/>
            <a:chExt cx="5587885" cy="5807805"/>
          </a:xfrm>
        </p:grpSpPr>
        <p:sp>
          <p:nvSpPr>
            <p:cNvPr id="21" name="Oval 2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635474-8B52-E847-97BA-C63CAFC4196E}"/>
                </a:ext>
              </a:extLst>
            </p:cNvPr>
            <p:cNvSpPr/>
            <p:nvPr/>
          </p:nvSpPr>
          <p:spPr>
            <a:xfrm rot="19949169">
              <a:off x="2165580" y="2084126"/>
              <a:ext cx="3411844" cy="341184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0C888A-2B36-5148-A8B2-F9A851F397F6}"/>
                </a:ext>
              </a:extLst>
            </p:cNvPr>
            <p:cNvSpPr/>
            <p:nvPr/>
          </p:nvSpPr>
          <p:spPr>
            <a:xfrm rot="19949169">
              <a:off x="4341621" y="949807"/>
              <a:ext cx="3411844" cy="341184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454A7A-2F71-B64B-B811-8C3380F22FCF}"/>
                </a:ext>
              </a:extLst>
            </p:cNvPr>
            <p:cNvSpPr/>
            <p:nvPr/>
          </p:nvSpPr>
          <p:spPr>
            <a:xfrm rot="19949169">
              <a:off x="4214300" y="3345767"/>
              <a:ext cx="3411844" cy="341184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 rot="19949169">
              <a:off x="4355031" y="1087129"/>
              <a:ext cx="3270979" cy="3270980"/>
            </a:xfrm>
            <a:prstGeom prst="ellipse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 rot="19949169">
              <a:off x="4237479" y="3357390"/>
              <a:ext cx="3270979" cy="3270980"/>
            </a:xfrm>
            <a:prstGeom prst="ellipse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 rot="19949169">
              <a:off x="2313262" y="2150634"/>
              <a:ext cx="3270979" cy="32709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36778" y="3340992"/>
            <a:ext cx="2080744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Ownership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Opportunity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Participation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6778" y="2731897"/>
            <a:ext cx="158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Montserrat SemiBold" pitchFamily="2" charset="77"/>
                <a:ea typeface="Gotham-Bold" charset="0"/>
                <a:cs typeface="Gotham-Bold" charset="0"/>
              </a:rPr>
              <a:t>ECONOMIC </a:t>
            </a:r>
          </a:p>
          <a:p>
            <a:r>
              <a:rPr lang="en-US" sz="1600" b="1" dirty="0">
                <a:solidFill>
                  <a:schemeClr val="accent6"/>
                </a:solidFill>
                <a:latin typeface="Montserrat SemiBold" pitchFamily="2" charset="77"/>
                <a:ea typeface="Gotham-Bold" charset="0"/>
                <a:cs typeface="Gotham-Bold" charset="0"/>
              </a:rPr>
              <a:t>JUSTICE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54424" y="1329801"/>
            <a:ext cx="1844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Montserrat SemiBold" pitchFamily="2" charset="77"/>
                <a:ea typeface="Gotham-Bold" charset="0"/>
                <a:cs typeface="Gotham-Bold" charset="0"/>
              </a:rPr>
              <a:t>COMMUNITY RESILIENCE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50184" y="4433642"/>
            <a:ext cx="1809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Montserrat SemiBold" pitchFamily="2" charset="77"/>
                <a:ea typeface="Gotham-Bold" charset="0"/>
                <a:cs typeface="Gotham-Bold" charset="0"/>
              </a:rPr>
              <a:t>ENTERPRISE HEALTH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3205" y="1930028"/>
            <a:ext cx="1740055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Place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Nature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Relationships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0184" y="4976292"/>
            <a:ext cx="2080744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Finance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Leadership</a:t>
            </a:r>
          </a:p>
          <a:p>
            <a:pPr marL="285750" indent="-28575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Montserrat Medium" pitchFamily="2" charset="77"/>
                <a:ea typeface="Gotham-Book" charset="0"/>
                <a:cs typeface="Gotham-Book" charset="0"/>
              </a:rPr>
              <a:t>Organizations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968" y="438574"/>
            <a:ext cx="8445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spc="300" dirty="0">
                <a:solidFill>
                  <a:schemeClr val="accent2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INVESTMENT CRITERIA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373968" y="938062"/>
            <a:ext cx="4526468" cy="96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 pitchFamily="2" charset="77"/>
                <a:ea typeface="Gotham-Book" charset="0"/>
                <a:cs typeface="Gotham-Book" charset="0"/>
              </a:rPr>
              <a:t>To restore</a:t>
            </a:r>
            <a:r>
              <a:rPr lang="en-US" dirty="0">
                <a:solidFill>
                  <a:schemeClr val="accent1"/>
                </a:solidFill>
                <a:latin typeface="Montserrat" pitchFamily="2" charset="77"/>
                <a:ea typeface="Gotham-Book" charset="0"/>
                <a:cs typeface="Gotham-Book" charset="0"/>
              </a:rPr>
              <a:t> productive capacity, </a:t>
            </a:r>
            <a:br>
              <a:rPr lang="en-US" dirty="0">
                <a:solidFill>
                  <a:schemeClr val="accent1"/>
                </a:solidFill>
                <a:latin typeface="Montserrat" pitchFamily="2" charset="77"/>
                <a:ea typeface="Gotham-Book" charset="0"/>
                <a:cs typeface="Gotham-Book" charset="0"/>
              </a:rPr>
            </a:br>
            <a:r>
              <a:rPr lang="en-US" dirty="0">
                <a:solidFill>
                  <a:schemeClr val="accent1"/>
                </a:solidFill>
                <a:latin typeface="Montserrat" pitchFamily="2" charset="77"/>
                <a:ea typeface="Gotham-Book" charset="0"/>
                <a:cs typeface="Gotham-Book" charset="0"/>
              </a:rPr>
              <a:t>we need to invest in just, resilient </a:t>
            </a:r>
            <a:br>
              <a:rPr lang="en-US" dirty="0">
                <a:solidFill>
                  <a:schemeClr val="accent1"/>
                </a:solidFill>
                <a:latin typeface="Montserrat" pitchFamily="2" charset="77"/>
                <a:ea typeface="Gotham-Book" charset="0"/>
                <a:cs typeface="Gotham-Book" charset="0"/>
              </a:rPr>
            </a:br>
            <a:r>
              <a:rPr lang="en-US" dirty="0">
                <a:solidFill>
                  <a:schemeClr val="accent1"/>
                </a:solidFill>
                <a:latin typeface="Montserrat" pitchFamily="2" charset="77"/>
                <a:ea typeface="Gotham-Book" charset="0"/>
                <a:cs typeface="Gotham-Book" charset="0"/>
              </a:rPr>
              <a:t>and healthy enterprises.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" pitchFamily="2" charset="77"/>
              <a:ea typeface="Gotham-Book" charset="0"/>
              <a:cs typeface="Gotham-Book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8E88A8-6269-1A41-869C-35F41B0DF163}"/>
              </a:ext>
            </a:extLst>
          </p:cNvPr>
          <p:cNvSpPr/>
          <p:nvPr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9F939F-97F5-1043-B574-86125A5B45A7}"/>
              </a:ext>
            </a:extLst>
          </p:cNvPr>
          <p:cNvSpPr txBox="1"/>
          <p:nvPr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15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151" y="355994"/>
            <a:ext cx="800117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NATIONALLY, INEQUALITY IS ACCELERATING</a:t>
            </a:r>
            <a:endParaRPr lang="en-US" sz="2400" b="1" dirty="0">
              <a:solidFill>
                <a:schemeClr val="accent1"/>
              </a:solidFill>
              <a:latin typeface="Montserrat SemiBold" pitchFamily="2" charset="77"/>
              <a:ea typeface="Gotham-Medium" charset="0"/>
              <a:cs typeface="Gotham-Medium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2935" y="6340123"/>
            <a:ext cx="331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/>
                </a:solidFill>
                <a:latin typeface="Museo Sans 500"/>
                <a:cs typeface="Museo Sans 500"/>
              </a:rPr>
              <a:t>New York Times, 08.07.2017</a:t>
            </a:r>
          </a:p>
          <a:p>
            <a:pPr algn="r"/>
            <a:endParaRPr lang="en-US" sz="1000" i="1" dirty="0">
              <a:solidFill>
                <a:schemeClr val="bg1"/>
              </a:solidFill>
              <a:latin typeface="Museo Sans 500"/>
              <a:cs typeface="Museo Sans 500"/>
            </a:endParaRPr>
          </a:p>
          <a:p>
            <a:pPr algn="r"/>
            <a:endParaRPr lang="en-US" sz="1000" i="1" dirty="0">
              <a:solidFill>
                <a:schemeClr val="bg1"/>
              </a:solidFill>
              <a:latin typeface="Museo Sans 500"/>
              <a:cs typeface="Museo Sans 50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257925"/>
            <a:ext cx="2133600" cy="365125"/>
          </a:xfrm>
          <a:prstGeom prst="rect">
            <a:avLst/>
          </a:prstGeom>
        </p:spPr>
        <p:txBody>
          <a:bodyPr/>
          <a:lstStyle/>
          <a:p>
            <a:fld id="{074A2089-44BD-9C46-BB65-739C397E87F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6" r="-527"/>
          <a:stretch/>
        </p:blipFill>
        <p:spPr>
          <a:xfrm>
            <a:off x="0" y="865247"/>
            <a:ext cx="8869680" cy="56555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925B95-D822-DD41-89AD-1D98D0E96640}"/>
              </a:ext>
            </a:extLst>
          </p:cNvPr>
          <p:cNvSpPr/>
          <p:nvPr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BB9D6D-B170-D946-AB90-BCDA8DD719C5}"/>
              </a:ext>
            </a:extLst>
          </p:cNvPr>
          <p:cNvSpPr txBox="1"/>
          <p:nvPr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1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0C8FCB-4865-0140-8B4E-8822CFE15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0"/>
          <a:stretch/>
        </p:blipFill>
        <p:spPr>
          <a:xfrm>
            <a:off x="185195" y="1135183"/>
            <a:ext cx="8961120" cy="5212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720E1E-BCC4-764C-BC5E-F6B40BEEAEE8}"/>
              </a:ext>
            </a:extLst>
          </p:cNvPr>
          <p:cNvSpPr txBox="1"/>
          <p:nvPr/>
        </p:nvSpPr>
        <p:spPr>
          <a:xfrm>
            <a:off x="551151" y="355994"/>
            <a:ext cx="800117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INEQUALITY </a:t>
            </a:r>
            <a:r>
              <a:rPr lang="en-US" sz="2400" b="1" dirty="0">
                <a:solidFill>
                  <a:schemeClr val="accent1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IS SPLIT ALONG RACIAL LINES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5BEE83-22E3-A641-9B7F-95D4FAE13D2A}"/>
              </a:ext>
            </a:extLst>
          </p:cNvPr>
          <p:cNvSpPr/>
          <p:nvPr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5E2D2A-09F6-5E4A-9641-BD5AA894BD05}"/>
              </a:ext>
            </a:extLst>
          </p:cNvPr>
          <p:cNvSpPr txBox="1"/>
          <p:nvPr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2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41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D32498-CD5D-CF4E-95A5-4E926149909D}"/>
              </a:ext>
            </a:extLst>
          </p:cNvPr>
          <p:cNvSpPr/>
          <p:nvPr/>
        </p:nvSpPr>
        <p:spPr>
          <a:xfrm>
            <a:off x="622133" y="1275784"/>
            <a:ext cx="7743463" cy="3553428"/>
          </a:xfrm>
          <a:prstGeom prst="rect">
            <a:avLst/>
          </a:prstGeom>
          <a:solidFill>
            <a:srgbClr val="EAF7FA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77CDC3-7A6E-EA48-9CC3-06BFBF0B4A95}"/>
              </a:ext>
            </a:extLst>
          </p:cNvPr>
          <p:cNvSpPr txBox="1"/>
          <p:nvPr/>
        </p:nvSpPr>
        <p:spPr>
          <a:xfrm>
            <a:off x="551151" y="355994"/>
            <a:ext cx="800117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BOSTON IS THE MOST UNEQUAL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1780E0A-C937-B94A-880F-E05B7A1035B2}"/>
              </a:ext>
            </a:extLst>
          </p:cNvPr>
          <p:cNvSpPr txBox="1"/>
          <p:nvPr/>
        </p:nvSpPr>
        <p:spPr>
          <a:xfrm>
            <a:off x="551151" y="5287337"/>
            <a:ext cx="800117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Montserrat" pitchFamily="2" charset="77"/>
                <a:ea typeface="Gotham-Medium" charset="0"/>
                <a:cs typeface="Gotham-Medium" charset="0"/>
              </a:rPr>
              <a:t>Boston was named the most unequal city by income by the </a:t>
            </a:r>
            <a:r>
              <a:rPr lang="en-US" sz="2400" dirty="0" smtClean="0">
                <a:solidFill>
                  <a:schemeClr val="accent1"/>
                </a:solidFill>
                <a:latin typeface="Montserrat" pitchFamily="2" charset="77"/>
                <a:ea typeface="Gotham-Medium" charset="0"/>
                <a:cs typeface="Gotham-Medium" charset="0"/>
              </a:rPr>
              <a:t>Brookings Institution </a:t>
            </a:r>
            <a:r>
              <a:rPr lang="en-US" sz="2400" dirty="0">
                <a:solidFill>
                  <a:schemeClr val="accent1"/>
                </a:solidFill>
                <a:latin typeface="Montserrat" pitchFamily="2" charset="77"/>
                <a:ea typeface="Gotham-Medium" charset="0"/>
                <a:cs typeface="Gotham-Medium" charset="0"/>
              </a:rPr>
              <a:t>in 2016.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5E0A95-F314-0146-8FB9-B95808BA489F}"/>
              </a:ext>
            </a:extLst>
          </p:cNvPr>
          <p:cNvSpPr txBox="1"/>
          <p:nvPr/>
        </p:nvSpPr>
        <p:spPr>
          <a:xfrm>
            <a:off x="1159613" y="2860925"/>
            <a:ext cx="298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spcAft>
                <a:spcPts val="1800"/>
              </a:spcAft>
            </a:pPr>
            <a:r>
              <a:rPr lang="en-US" sz="2400" b="1" dirty="0">
                <a:solidFill>
                  <a:schemeClr val="accent1"/>
                </a:solidFill>
                <a:latin typeface="Montserrat SemiBold" pitchFamily="2" charset="77"/>
                <a:cs typeface="Museo Sans 500"/>
              </a:rPr>
              <a:t>WHITE FAMILIES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E5B273-1284-F94E-9B84-076FBFE4AEE5}"/>
              </a:ext>
            </a:extLst>
          </p:cNvPr>
          <p:cNvSpPr txBox="1"/>
          <p:nvPr/>
        </p:nvSpPr>
        <p:spPr>
          <a:xfrm>
            <a:off x="4986532" y="2864145"/>
            <a:ext cx="284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spcAft>
                <a:spcPts val="1800"/>
              </a:spcAft>
            </a:pPr>
            <a:r>
              <a:rPr lang="en-US" sz="2400" b="1" dirty="0">
                <a:solidFill>
                  <a:schemeClr val="accent1"/>
                </a:solidFill>
                <a:latin typeface="Montserrat SemiBold" pitchFamily="2" charset="77"/>
                <a:cs typeface="Museo Sans 500"/>
              </a:rPr>
              <a:t>BLACK FAMILIES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CEF807-A995-214B-9BBB-1E70735A8F64}"/>
              </a:ext>
            </a:extLst>
          </p:cNvPr>
          <p:cNvSpPr txBox="1"/>
          <p:nvPr/>
        </p:nvSpPr>
        <p:spPr>
          <a:xfrm>
            <a:off x="1159613" y="3384145"/>
            <a:ext cx="3134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spcAft>
                <a:spcPts val="1800"/>
              </a:spcAft>
            </a:pPr>
            <a:r>
              <a:rPr lang="en-US" sz="4800" b="1" dirty="0">
                <a:solidFill>
                  <a:schemeClr val="accent3"/>
                </a:solidFill>
                <a:latin typeface="Montserrat SemiBold" pitchFamily="2" charset="77"/>
                <a:cs typeface="Museo Sans 500"/>
              </a:rPr>
              <a:t>$247,500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81B050A-3847-4E49-B7AF-A92A7DD24136}"/>
              </a:ext>
            </a:extLst>
          </p:cNvPr>
          <p:cNvSpPr txBox="1"/>
          <p:nvPr/>
        </p:nvSpPr>
        <p:spPr>
          <a:xfrm>
            <a:off x="4986531" y="3374012"/>
            <a:ext cx="2993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spcAft>
                <a:spcPts val="1800"/>
              </a:spcAft>
            </a:pPr>
            <a:r>
              <a:rPr lang="en-US" sz="4800" b="1" dirty="0">
                <a:solidFill>
                  <a:schemeClr val="accent3"/>
                </a:solidFill>
                <a:latin typeface="Montserrat SemiBold" pitchFamily="2" charset="77"/>
                <a:cs typeface="Museo Sans 500"/>
              </a:rPr>
              <a:t>$8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E352AD-17F1-404C-8251-1CE87561D666}"/>
              </a:ext>
            </a:extLst>
          </p:cNvPr>
          <p:cNvSpPr txBox="1"/>
          <p:nvPr/>
        </p:nvSpPr>
        <p:spPr>
          <a:xfrm>
            <a:off x="2669719" y="1918138"/>
            <a:ext cx="364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spcAft>
                <a:spcPts val="1800"/>
              </a:spcAft>
            </a:pPr>
            <a:r>
              <a:rPr lang="en-US" sz="2400" b="1" dirty="0">
                <a:solidFill>
                  <a:schemeClr val="accent3"/>
                </a:solidFill>
                <a:latin typeface="Montserrat SemiBold" pitchFamily="2" charset="77"/>
                <a:cs typeface="Museo Sans 500"/>
              </a:rPr>
              <a:t>MEDIAN NET WORTH: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50071B-84DC-6942-9B3D-AEEF51126923}"/>
              </a:ext>
            </a:extLst>
          </p:cNvPr>
          <p:cNvSpPr/>
          <p:nvPr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91930C-790E-734E-AD15-9C115F5870C7}"/>
              </a:ext>
            </a:extLst>
          </p:cNvPr>
          <p:cNvSpPr txBox="1"/>
          <p:nvPr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3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8052" y="6267624"/>
            <a:ext cx="331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Montserrat Medium Italic"/>
                <a:cs typeface="Montserrat Medium Italic"/>
              </a:rPr>
              <a:t>Federal Reserve Bank of Boston 2016 Report</a:t>
            </a:r>
          </a:p>
          <a:p>
            <a:pPr algn="r"/>
            <a:endParaRPr lang="en-US" sz="800" dirty="0">
              <a:solidFill>
                <a:schemeClr val="bg1">
                  <a:lumMod val="65000"/>
                </a:schemeClr>
              </a:solidFill>
              <a:latin typeface="Montserrat Medium Italic"/>
              <a:cs typeface="Montserrat Medium Italic"/>
            </a:endParaRPr>
          </a:p>
          <a:p>
            <a:pPr algn="r"/>
            <a:endParaRPr lang="en-US" sz="800" dirty="0">
              <a:solidFill>
                <a:schemeClr val="bg1">
                  <a:lumMod val="65000"/>
                </a:schemeClr>
              </a:solidFill>
              <a:latin typeface="Montserrat Medium Italic"/>
              <a:cs typeface="Montserrat Medium Italic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78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358" y="0"/>
            <a:ext cx="102762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7839" y="6571251"/>
            <a:ext cx="230280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 smtClean="0">
                <a:solidFill>
                  <a:schemeClr val="bg1"/>
                </a:solidFill>
              </a:rPr>
              <a:t>Ted Fitzgerald, </a:t>
            </a:r>
            <a:r>
              <a:rPr lang="en-US" sz="750" i="1" dirty="0" smtClean="0">
                <a:solidFill>
                  <a:schemeClr val="bg1"/>
                </a:solidFill>
              </a:rPr>
              <a:t>Boston Herald</a:t>
            </a:r>
          </a:p>
          <a:p>
            <a:pPr algn="r"/>
            <a:endParaRPr lang="en-US" sz="750" dirty="0">
              <a:solidFill>
                <a:schemeClr val="bg1"/>
              </a:solidFill>
            </a:endParaRPr>
          </a:p>
          <a:p>
            <a:pPr algn="r"/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538709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ERO_Extended_FIN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590538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A5B62F-331A-FF4C-A00B-B588565539D7}"/>
              </a:ext>
            </a:extLst>
          </p:cNvPr>
          <p:cNvSpPr txBox="1"/>
          <p:nvPr/>
        </p:nvSpPr>
        <p:spPr>
          <a:xfrm>
            <a:off x="373968" y="438574"/>
            <a:ext cx="8445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spc="300" dirty="0" smtClean="0">
                <a:solidFill>
                  <a:schemeClr val="accent2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FINANCING CERO</a:t>
            </a:r>
            <a:endParaRPr lang="en-US" sz="2400" b="1" spc="300" dirty="0">
              <a:solidFill>
                <a:schemeClr val="accent2"/>
              </a:solidFill>
              <a:latin typeface="Montserrat SemiBold" pitchFamily="2" charset="77"/>
              <a:ea typeface="Gotham-Medium" charset="0"/>
              <a:cs typeface="Gotham-Med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2168" y="1248300"/>
            <a:ext cx="625183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SemiBold"/>
                <a:cs typeface="Montserrat SemiBold"/>
              </a:rPr>
              <a:t>INVESTMENT TERMS</a:t>
            </a:r>
          </a:p>
          <a:p>
            <a:pPr marL="403225" indent="-403225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Regular"/>
                <a:cs typeface="Montserrat Regular"/>
              </a:rPr>
              <a:t>$60,000 over 2 years </a:t>
            </a:r>
          </a:p>
          <a:p>
            <a:pPr marL="403225" indent="-403225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Regular"/>
                <a:cs typeface="Montserrat Regular"/>
              </a:rPr>
              <a:t>$20,000 at 0% interest over 3 years</a:t>
            </a:r>
          </a:p>
          <a:p>
            <a:pPr marL="403225" indent="-403225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Regular"/>
                <a:cs typeface="Montserrat Regular"/>
              </a:rPr>
              <a:t>$17,000 on </a:t>
            </a:r>
            <a:r>
              <a:rPr lang="en-US" sz="2400" dirty="0" err="1" smtClean="0">
                <a:solidFill>
                  <a:srgbClr val="5E504C"/>
                </a:solidFill>
                <a:latin typeface="Montserrat Regular"/>
                <a:cs typeface="Montserrat Regular"/>
              </a:rPr>
              <a:t>IndieGogo</a:t>
            </a:r>
            <a:endParaRPr lang="en-US" sz="2400" dirty="0" smtClean="0">
              <a:solidFill>
                <a:srgbClr val="5E504C"/>
              </a:solidFill>
              <a:latin typeface="Montserrat Regular"/>
              <a:cs typeface="Montserrat Regular"/>
            </a:endParaRPr>
          </a:p>
          <a:p>
            <a:pPr marL="403225" indent="-403225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Regular"/>
                <a:cs typeface="Montserrat Regular"/>
              </a:rPr>
              <a:t>$340,000 at 4% dividend after 3 years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Regular"/>
                <a:cs typeface="Montserrat Regular"/>
              </a:rPr>
              <a:t>$150,000 secured, $175,000 unsecured at 3-5% over 7 years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968" y="1874811"/>
            <a:ext cx="2267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 algn="r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SemiBold"/>
                <a:cs typeface="Montserrat SemiBold"/>
              </a:rPr>
              <a:t>2012 GRANT</a:t>
            </a:r>
          </a:p>
          <a:p>
            <a:pPr marL="403225" indent="-403225" algn="r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SemiBold"/>
                <a:cs typeface="Montserrat SemiBold"/>
              </a:rPr>
              <a:t>2013 LOAN</a:t>
            </a:r>
          </a:p>
          <a:p>
            <a:pPr marL="403225" indent="-403225" algn="r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SemiBold"/>
                <a:cs typeface="Montserrat SemiBold"/>
              </a:rPr>
              <a:t>2013 CROWD</a:t>
            </a:r>
          </a:p>
          <a:p>
            <a:pPr marL="403225" indent="-403225" algn="r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SemiBold"/>
                <a:cs typeface="Montserrat SemiBold"/>
              </a:rPr>
              <a:t>2014 DPO</a:t>
            </a:r>
          </a:p>
          <a:p>
            <a:pPr marL="403225" indent="-403225" algn="r">
              <a:spcAft>
                <a:spcPts val="1800"/>
              </a:spcAft>
            </a:pPr>
            <a:r>
              <a:rPr lang="en-US" sz="2400" dirty="0" smtClean="0">
                <a:solidFill>
                  <a:srgbClr val="5E504C"/>
                </a:solidFill>
                <a:latin typeface="Montserrat SemiBold"/>
                <a:cs typeface="Montserrat SemiBold"/>
              </a:rPr>
              <a:t>2016 LOAN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CBA2C7-98BE-B24F-9795-7700703C67E7}"/>
              </a:ext>
            </a:extLst>
          </p:cNvPr>
          <p:cNvSpPr/>
          <p:nvPr/>
        </p:nvSpPr>
        <p:spPr>
          <a:xfrm>
            <a:off x="0" y="6620719"/>
            <a:ext cx="9144000" cy="237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F04607-6821-8C43-A86B-4498FCA3CE31}"/>
              </a:ext>
            </a:extLst>
          </p:cNvPr>
          <p:cNvSpPr txBox="1"/>
          <p:nvPr/>
        </p:nvSpPr>
        <p:spPr>
          <a:xfrm>
            <a:off x="7093047" y="6620719"/>
            <a:ext cx="1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DC70E59-3627-9446-B9FF-DB1C0A60BC66}" type="slidenum">
              <a:rPr lang="en-US" sz="1000" smtClean="0">
                <a:solidFill>
                  <a:schemeClr val="accent6"/>
                </a:solidFill>
                <a:latin typeface="Montserrat Medium" pitchFamily="2" charset="77"/>
              </a:rPr>
              <a:pPr algn="r"/>
              <a:t>6</a:t>
            </a:fld>
            <a:endParaRPr lang="en-US" sz="1000" dirty="0">
              <a:solidFill>
                <a:schemeClr val="accent6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590538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FA1179F-7CA4-F647-9CEE-AA805BAAC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4" y="1324183"/>
            <a:ext cx="6566431" cy="44806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788C8FA-DFFA-0C4B-AF3C-6CCE23FB8F00}"/>
              </a:ext>
            </a:extLst>
          </p:cNvPr>
          <p:cNvGrpSpPr/>
          <p:nvPr/>
        </p:nvGrpSpPr>
        <p:grpSpPr>
          <a:xfrm>
            <a:off x="3312901" y="1849422"/>
            <a:ext cx="2642181" cy="3107129"/>
            <a:chOff x="3312901" y="1849422"/>
            <a:chExt cx="2642181" cy="3107129"/>
          </a:xfrm>
        </p:grpSpPr>
        <p:sp>
          <p:nvSpPr>
            <p:cNvPr id="7" name="Oval 6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E641BDC-06CB-E348-AB7C-DC22BBE2C1CB}"/>
                </a:ext>
              </a:extLst>
            </p:cNvPr>
            <p:cNvSpPr/>
            <p:nvPr/>
          </p:nvSpPr>
          <p:spPr>
            <a:xfrm>
              <a:off x="4018074" y="1849422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55808CE-E0FC-5245-9A14-C5855EE68005}"/>
                </a:ext>
              </a:extLst>
            </p:cNvPr>
            <p:cNvSpPr/>
            <p:nvPr/>
          </p:nvSpPr>
          <p:spPr>
            <a:xfrm>
              <a:off x="5009965" y="1919164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CB0633B-5D15-E44D-9301-BB4969544C06}"/>
                </a:ext>
              </a:extLst>
            </p:cNvPr>
            <p:cNvSpPr/>
            <p:nvPr/>
          </p:nvSpPr>
          <p:spPr>
            <a:xfrm>
              <a:off x="4506270" y="2128391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C061636-90BC-A14E-848E-0E33DE78041C}"/>
                </a:ext>
              </a:extLst>
            </p:cNvPr>
            <p:cNvSpPr/>
            <p:nvPr/>
          </p:nvSpPr>
          <p:spPr>
            <a:xfrm>
              <a:off x="4769742" y="2577842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FB58E0C-DFA2-DB41-BFD6-8AD90EA340B4}"/>
                </a:ext>
              </a:extLst>
            </p:cNvPr>
            <p:cNvSpPr/>
            <p:nvPr/>
          </p:nvSpPr>
          <p:spPr>
            <a:xfrm>
              <a:off x="5560155" y="2415110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89FB0FC-4464-8948-B81C-76B9B3180FEB}"/>
                </a:ext>
              </a:extLst>
            </p:cNvPr>
            <p:cNvSpPr/>
            <p:nvPr/>
          </p:nvSpPr>
          <p:spPr>
            <a:xfrm>
              <a:off x="5800379" y="3437998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735E842-070A-B746-9E77-BDBDFEAB46D8}"/>
                </a:ext>
              </a:extLst>
            </p:cNvPr>
            <p:cNvSpPr/>
            <p:nvPr/>
          </p:nvSpPr>
          <p:spPr>
            <a:xfrm>
              <a:off x="5133952" y="3197774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087C345-CD95-724D-99D3-0CE90B2D6D24}"/>
                </a:ext>
              </a:extLst>
            </p:cNvPr>
            <p:cNvSpPr/>
            <p:nvPr/>
          </p:nvSpPr>
          <p:spPr>
            <a:xfrm>
              <a:off x="5412921" y="3530987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04694F7-1B66-F84E-A37F-3DE185364426}"/>
                </a:ext>
              </a:extLst>
            </p:cNvPr>
            <p:cNvSpPr/>
            <p:nvPr/>
          </p:nvSpPr>
          <p:spPr>
            <a:xfrm>
              <a:off x="4242799" y="2911055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09F47C1-0268-D141-BD72-BBEA378DA8AC}"/>
                </a:ext>
              </a:extLst>
            </p:cNvPr>
            <p:cNvSpPr/>
            <p:nvPr/>
          </p:nvSpPr>
          <p:spPr>
            <a:xfrm>
              <a:off x="3312901" y="3089285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9E89569-1F09-B348-A393-E7240127CBCD}"/>
                </a:ext>
              </a:extLst>
            </p:cNvPr>
            <p:cNvSpPr/>
            <p:nvPr/>
          </p:nvSpPr>
          <p:spPr>
            <a:xfrm>
              <a:off x="4545016" y="3623977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0DAA243-ED45-8C4F-8E47-180FF83220EF}"/>
                </a:ext>
              </a:extLst>
            </p:cNvPr>
            <p:cNvSpPr/>
            <p:nvPr/>
          </p:nvSpPr>
          <p:spPr>
            <a:xfrm>
              <a:off x="5095206" y="4212912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DFBC1C4-17D0-E24B-A51F-7A1C08955AED}"/>
                </a:ext>
              </a:extLst>
            </p:cNvPr>
            <p:cNvSpPr/>
            <p:nvPr/>
          </p:nvSpPr>
          <p:spPr>
            <a:xfrm>
              <a:off x="3514379" y="3747963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7036D1-D4E4-9745-8D84-B99A46C988C2}"/>
                </a:ext>
              </a:extLst>
            </p:cNvPr>
            <p:cNvSpPr/>
            <p:nvPr/>
          </p:nvSpPr>
          <p:spPr>
            <a:xfrm>
              <a:off x="4180806" y="4801848"/>
              <a:ext cx="154703" cy="154703"/>
            </a:xfrm>
            <a:prstGeom prst="ellipse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32A638-1E93-D545-9D87-0A08011C555E}"/>
              </a:ext>
            </a:extLst>
          </p:cNvPr>
          <p:cNvSpPr txBox="1"/>
          <p:nvPr/>
        </p:nvSpPr>
        <p:spPr>
          <a:xfrm>
            <a:off x="373968" y="438574"/>
            <a:ext cx="8445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spc="300" dirty="0" smtClean="0">
                <a:solidFill>
                  <a:schemeClr val="accent2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HOW CHANGE HAPPENS</a:t>
            </a:r>
            <a:endParaRPr lang="en-US" sz="2400" b="1" spc="300" dirty="0">
              <a:solidFill>
                <a:schemeClr val="accent2"/>
              </a:solidFill>
              <a:latin typeface="Montserrat SemiBold" pitchFamily="2" charset="77"/>
              <a:ea typeface="Gotham-Medium" charset="0"/>
              <a:cs typeface="Gotham-Medium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0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2C76B88-07C7-5A43-8656-D6ECB434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27" y="1819966"/>
            <a:ext cx="4381046" cy="375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554E8CD-9E75-5647-97D6-14EACA042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4" y="1324183"/>
            <a:ext cx="6566431" cy="44806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1746F27-FBDB-0946-B88F-CCEFB4DC80CF}"/>
              </a:ext>
            </a:extLst>
          </p:cNvPr>
          <p:cNvCxnSpPr>
            <a:cxnSpLocks/>
          </p:cNvCxnSpPr>
          <p:nvPr/>
        </p:nvCxnSpPr>
        <p:spPr>
          <a:xfrm flipH="1">
            <a:off x="3389799" y="1918571"/>
            <a:ext cx="705173" cy="123986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A6CAA4B-D1CF-6F42-AB3A-1E5375026988}"/>
              </a:ext>
            </a:extLst>
          </p:cNvPr>
          <p:cNvCxnSpPr>
            <a:cxnSpLocks/>
          </p:cNvCxnSpPr>
          <p:nvPr/>
        </p:nvCxnSpPr>
        <p:spPr>
          <a:xfrm flipH="1">
            <a:off x="3575779" y="2988858"/>
            <a:ext cx="751668" cy="86790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2CBE0C6-886F-6A40-BA81-FEBCC45029FE}"/>
              </a:ext>
            </a:extLst>
          </p:cNvPr>
          <p:cNvCxnSpPr>
            <a:cxnSpLocks/>
          </p:cNvCxnSpPr>
          <p:nvPr/>
        </p:nvCxnSpPr>
        <p:spPr>
          <a:xfrm flipH="1">
            <a:off x="4265029" y="4309790"/>
            <a:ext cx="867904" cy="55019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087592-ECCC-6C4C-8C26-C6D81A196589}"/>
              </a:ext>
            </a:extLst>
          </p:cNvPr>
          <p:cNvCxnSpPr>
            <a:cxnSpLocks/>
          </p:cNvCxnSpPr>
          <p:nvPr/>
        </p:nvCxnSpPr>
        <p:spPr>
          <a:xfrm flipH="1">
            <a:off x="4243085" y="3713366"/>
            <a:ext cx="364210" cy="117787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672102A-BB20-1340-A8A3-5FD4AEBA99E9}"/>
              </a:ext>
            </a:extLst>
          </p:cNvPr>
          <p:cNvCxnSpPr>
            <a:cxnSpLocks/>
          </p:cNvCxnSpPr>
          <p:nvPr/>
        </p:nvCxnSpPr>
        <p:spPr>
          <a:xfrm flipH="1">
            <a:off x="4349725" y="2662286"/>
            <a:ext cx="475116" cy="30659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B06B0F4-4CBE-BB49-8C2C-2C3790D292D3}"/>
              </a:ext>
            </a:extLst>
          </p:cNvPr>
          <p:cNvCxnSpPr>
            <a:cxnSpLocks/>
          </p:cNvCxnSpPr>
          <p:nvPr/>
        </p:nvCxnSpPr>
        <p:spPr>
          <a:xfrm flipH="1" flipV="1">
            <a:off x="4270106" y="2988466"/>
            <a:ext cx="970772" cy="30618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0E4539B-49B8-9641-B934-E4A5383153D8}"/>
              </a:ext>
            </a:extLst>
          </p:cNvPr>
          <p:cNvCxnSpPr>
            <a:cxnSpLocks/>
          </p:cNvCxnSpPr>
          <p:nvPr/>
        </p:nvCxnSpPr>
        <p:spPr>
          <a:xfrm flipH="1">
            <a:off x="5181491" y="3601754"/>
            <a:ext cx="315476" cy="72561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67A1979-574B-B449-8CF4-28D0938F87F2}"/>
              </a:ext>
            </a:extLst>
          </p:cNvPr>
          <p:cNvCxnSpPr>
            <a:cxnSpLocks/>
          </p:cNvCxnSpPr>
          <p:nvPr/>
        </p:nvCxnSpPr>
        <p:spPr>
          <a:xfrm flipH="1">
            <a:off x="4814957" y="2494452"/>
            <a:ext cx="867766" cy="155717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184DDED-26C1-6547-9CA5-7E03387305BB}"/>
              </a:ext>
            </a:extLst>
          </p:cNvPr>
          <p:cNvCxnSpPr>
            <a:cxnSpLocks/>
          </p:cNvCxnSpPr>
          <p:nvPr/>
        </p:nvCxnSpPr>
        <p:spPr>
          <a:xfrm flipH="1">
            <a:off x="4837045" y="1968952"/>
            <a:ext cx="244032" cy="73847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0B3C815-954E-4142-B0EC-F5DC9779D406}"/>
              </a:ext>
            </a:extLst>
          </p:cNvPr>
          <p:cNvCxnSpPr>
            <a:cxnSpLocks/>
          </p:cNvCxnSpPr>
          <p:nvPr/>
        </p:nvCxnSpPr>
        <p:spPr>
          <a:xfrm flipH="1">
            <a:off x="4315126" y="2235231"/>
            <a:ext cx="283630" cy="73611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B75C9E5-CFE9-2344-B49B-07C7929D5B6D}"/>
              </a:ext>
            </a:extLst>
          </p:cNvPr>
          <p:cNvCxnSpPr>
            <a:cxnSpLocks/>
          </p:cNvCxnSpPr>
          <p:nvPr/>
        </p:nvCxnSpPr>
        <p:spPr>
          <a:xfrm flipH="1">
            <a:off x="4622367" y="2637164"/>
            <a:ext cx="227598" cy="110132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4489816-1774-4143-981B-70A1A321F337}"/>
              </a:ext>
            </a:extLst>
          </p:cNvPr>
          <p:cNvCxnSpPr>
            <a:cxnSpLocks/>
          </p:cNvCxnSpPr>
          <p:nvPr/>
        </p:nvCxnSpPr>
        <p:spPr>
          <a:xfrm flipH="1">
            <a:off x="5192085" y="3297212"/>
            <a:ext cx="14194" cy="98243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195ADF7-EA90-9C45-9859-675DA7F7AE0C}"/>
              </a:ext>
            </a:extLst>
          </p:cNvPr>
          <p:cNvCxnSpPr>
            <a:cxnSpLocks/>
          </p:cNvCxnSpPr>
          <p:nvPr/>
        </p:nvCxnSpPr>
        <p:spPr>
          <a:xfrm flipH="1">
            <a:off x="5470176" y="2456724"/>
            <a:ext cx="171786" cy="118877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F09CD22-297F-9C42-8ACF-764A89421FBB}"/>
              </a:ext>
            </a:extLst>
          </p:cNvPr>
          <p:cNvCxnSpPr>
            <a:cxnSpLocks/>
          </p:cNvCxnSpPr>
          <p:nvPr/>
        </p:nvCxnSpPr>
        <p:spPr>
          <a:xfrm flipH="1">
            <a:off x="5214650" y="2522036"/>
            <a:ext cx="398304" cy="74778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229334F-89FA-B446-9ECC-3190C8972DC0}"/>
              </a:ext>
            </a:extLst>
          </p:cNvPr>
          <p:cNvCxnSpPr>
            <a:cxnSpLocks/>
          </p:cNvCxnSpPr>
          <p:nvPr/>
        </p:nvCxnSpPr>
        <p:spPr>
          <a:xfrm flipH="1" flipV="1">
            <a:off x="4095425" y="1943836"/>
            <a:ext cx="986868" cy="3457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DE1A58B-E286-F142-A37B-3F10B18BAEEB}"/>
              </a:ext>
            </a:extLst>
          </p:cNvPr>
          <p:cNvCxnSpPr>
            <a:cxnSpLocks/>
          </p:cNvCxnSpPr>
          <p:nvPr/>
        </p:nvCxnSpPr>
        <p:spPr>
          <a:xfrm flipH="1" flipV="1">
            <a:off x="4043193" y="1906677"/>
            <a:ext cx="581900" cy="32796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6185451-F5E3-3345-A47A-0D3AA9BAA893}"/>
              </a:ext>
            </a:extLst>
          </p:cNvPr>
          <p:cNvCxnSpPr>
            <a:cxnSpLocks/>
          </p:cNvCxnSpPr>
          <p:nvPr/>
        </p:nvCxnSpPr>
        <p:spPr>
          <a:xfrm flipH="1" flipV="1">
            <a:off x="4610923" y="2233247"/>
            <a:ext cx="211618" cy="39739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7F7237F-D9D3-124E-8ECB-163E6315ACFF}"/>
              </a:ext>
            </a:extLst>
          </p:cNvPr>
          <p:cNvCxnSpPr>
            <a:cxnSpLocks/>
          </p:cNvCxnSpPr>
          <p:nvPr/>
        </p:nvCxnSpPr>
        <p:spPr>
          <a:xfrm flipH="1" flipV="1">
            <a:off x="4872179" y="2670349"/>
            <a:ext cx="314572" cy="58524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1EC7E43-9919-C244-B556-90F6C9165FFE}"/>
              </a:ext>
            </a:extLst>
          </p:cNvPr>
          <p:cNvCxnSpPr>
            <a:cxnSpLocks/>
          </p:cNvCxnSpPr>
          <p:nvPr/>
        </p:nvCxnSpPr>
        <p:spPr>
          <a:xfrm flipH="1" flipV="1">
            <a:off x="5235854" y="3299676"/>
            <a:ext cx="232252" cy="29756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E858CA9-5B3E-FD4E-AFB4-82B11ED1F5A6}"/>
              </a:ext>
            </a:extLst>
          </p:cNvPr>
          <p:cNvCxnSpPr>
            <a:cxnSpLocks/>
          </p:cNvCxnSpPr>
          <p:nvPr/>
        </p:nvCxnSpPr>
        <p:spPr>
          <a:xfrm flipH="1" flipV="1">
            <a:off x="5647554" y="2529620"/>
            <a:ext cx="227514" cy="97216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DBB8CB9-F4B9-A64E-AF5F-773DD185AED5}"/>
              </a:ext>
            </a:extLst>
          </p:cNvPr>
          <p:cNvCxnSpPr>
            <a:cxnSpLocks/>
          </p:cNvCxnSpPr>
          <p:nvPr/>
        </p:nvCxnSpPr>
        <p:spPr>
          <a:xfrm flipH="1">
            <a:off x="5527256" y="3525397"/>
            <a:ext cx="323362" cy="7573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FA3EB44-A584-5242-A285-BDD4B076708E}"/>
              </a:ext>
            </a:extLst>
          </p:cNvPr>
          <p:cNvCxnSpPr>
            <a:cxnSpLocks/>
          </p:cNvCxnSpPr>
          <p:nvPr/>
        </p:nvCxnSpPr>
        <p:spPr>
          <a:xfrm flipH="1" flipV="1">
            <a:off x="4641894" y="3740951"/>
            <a:ext cx="509520" cy="51902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1388BCA-6FE5-B74B-ACF8-104019415815}"/>
              </a:ext>
            </a:extLst>
          </p:cNvPr>
          <p:cNvCxnSpPr>
            <a:cxnSpLocks/>
          </p:cNvCxnSpPr>
          <p:nvPr/>
        </p:nvCxnSpPr>
        <p:spPr>
          <a:xfrm flipH="1" flipV="1">
            <a:off x="4315126" y="3025565"/>
            <a:ext cx="302218" cy="63860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11DAC6D-B0E8-0047-BB30-63DC6220D5BF}"/>
              </a:ext>
            </a:extLst>
          </p:cNvPr>
          <p:cNvCxnSpPr>
            <a:cxnSpLocks/>
          </p:cNvCxnSpPr>
          <p:nvPr/>
        </p:nvCxnSpPr>
        <p:spPr>
          <a:xfrm flipH="1" flipV="1">
            <a:off x="3606717" y="3844505"/>
            <a:ext cx="626888" cy="102019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6657740-31C2-FD4A-A2AD-B508CB3AFB7A}"/>
              </a:ext>
            </a:extLst>
          </p:cNvPr>
          <p:cNvCxnSpPr>
            <a:cxnSpLocks/>
          </p:cNvCxnSpPr>
          <p:nvPr/>
        </p:nvCxnSpPr>
        <p:spPr>
          <a:xfrm flipH="1" flipV="1">
            <a:off x="3375748" y="3130901"/>
            <a:ext cx="215982" cy="73659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55D26BD-CBD8-A84F-AB82-A6C817773DF1}"/>
              </a:ext>
            </a:extLst>
          </p:cNvPr>
          <p:cNvCxnSpPr>
            <a:cxnSpLocks/>
          </p:cNvCxnSpPr>
          <p:nvPr/>
        </p:nvCxnSpPr>
        <p:spPr>
          <a:xfrm flipV="1">
            <a:off x="3353092" y="2995248"/>
            <a:ext cx="987296" cy="17138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C974DCE-A136-5D4C-B443-3F9B38A67808}"/>
              </a:ext>
            </a:extLst>
          </p:cNvPr>
          <p:cNvCxnSpPr>
            <a:cxnSpLocks/>
          </p:cNvCxnSpPr>
          <p:nvPr/>
        </p:nvCxnSpPr>
        <p:spPr>
          <a:xfrm flipV="1">
            <a:off x="3628889" y="3693608"/>
            <a:ext cx="952660" cy="13673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98432EA-E88C-6748-A3D0-20A889FB184E}"/>
              </a:ext>
            </a:extLst>
          </p:cNvPr>
          <p:cNvCxnSpPr>
            <a:cxnSpLocks/>
          </p:cNvCxnSpPr>
          <p:nvPr/>
        </p:nvCxnSpPr>
        <p:spPr>
          <a:xfrm>
            <a:off x="4116233" y="1961344"/>
            <a:ext cx="189413" cy="101255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085EC70-4584-744E-940E-FA6C2FD4D4AD}"/>
              </a:ext>
            </a:extLst>
          </p:cNvPr>
          <p:cNvCxnSpPr>
            <a:cxnSpLocks/>
          </p:cNvCxnSpPr>
          <p:nvPr/>
        </p:nvCxnSpPr>
        <p:spPr>
          <a:xfrm>
            <a:off x="5126092" y="2031682"/>
            <a:ext cx="481838" cy="421155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BD30A6B-255B-1B4B-B1AF-5935E5736F43}"/>
              </a:ext>
            </a:extLst>
          </p:cNvPr>
          <p:cNvCxnSpPr>
            <a:cxnSpLocks/>
          </p:cNvCxnSpPr>
          <p:nvPr/>
        </p:nvCxnSpPr>
        <p:spPr>
          <a:xfrm flipV="1">
            <a:off x="4548313" y="1971963"/>
            <a:ext cx="563554" cy="25063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B183DF7-F3A8-AA46-9F79-446227AF301F}"/>
              </a:ext>
            </a:extLst>
          </p:cNvPr>
          <p:cNvCxnSpPr>
            <a:cxnSpLocks/>
          </p:cNvCxnSpPr>
          <p:nvPr/>
        </p:nvCxnSpPr>
        <p:spPr>
          <a:xfrm flipV="1">
            <a:off x="5201588" y="3525966"/>
            <a:ext cx="656615" cy="78136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9A84BB5-E5D0-274E-8EB0-864AB2A2011B}"/>
              </a:ext>
            </a:extLst>
          </p:cNvPr>
          <p:cNvCxnSpPr>
            <a:cxnSpLocks/>
          </p:cNvCxnSpPr>
          <p:nvPr/>
        </p:nvCxnSpPr>
        <p:spPr>
          <a:xfrm flipH="1">
            <a:off x="4651943" y="3309724"/>
            <a:ext cx="544856" cy="367055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E75F813-9E7C-F941-B2A7-E267613DA661}"/>
              </a:ext>
            </a:extLst>
          </p:cNvPr>
          <p:cNvCxnSpPr>
            <a:cxnSpLocks/>
          </p:cNvCxnSpPr>
          <p:nvPr/>
        </p:nvCxnSpPr>
        <p:spPr>
          <a:xfrm flipH="1">
            <a:off x="4262612" y="3025565"/>
            <a:ext cx="52514" cy="180396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4FE05ED-162E-F845-A68C-F42FE5D8A31F}"/>
              </a:ext>
            </a:extLst>
          </p:cNvPr>
          <p:cNvCxnSpPr>
            <a:cxnSpLocks/>
          </p:cNvCxnSpPr>
          <p:nvPr/>
        </p:nvCxnSpPr>
        <p:spPr>
          <a:xfrm flipH="1">
            <a:off x="4262611" y="3275693"/>
            <a:ext cx="953146" cy="160407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1931E81-6D01-7D4F-975F-4D5E821502B9}"/>
              </a:ext>
            </a:extLst>
          </p:cNvPr>
          <p:cNvCxnSpPr>
            <a:cxnSpLocks/>
          </p:cNvCxnSpPr>
          <p:nvPr/>
        </p:nvCxnSpPr>
        <p:spPr>
          <a:xfrm>
            <a:off x="4095425" y="1948860"/>
            <a:ext cx="157139" cy="2880669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C2B0BFE-F94A-024A-B24C-399495A790C9}"/>
              </a:ext>
            </a:extLst>
          </p:cNvPr>
          <p:cNvCxnSpPr>
            <a:cxnSpLocks/>
          </p:cNvCxnSpPr>
          <p:nvPr/>
        </p:nvCxnSpPr>
        <p:spPr>
          <a:xfrm>
            <a:off x="3429875" y="3206259"/>
            <a:ext cx="807617" cy="165844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AE17BB2-86BF-374D-9A24-E2B49F675C03}"/>
              </a:ext>
            </a:extLst>
          </p:cNvPr>
          <p:cNvCxnSpPr>
            <a:cxnSpLocks/>
          </p:cNvCxnSpPr>
          <p:nvPr/>
        </p:nvCxnSpPr>
        <p:spPr>
          <a:xfrm>
            <a:off x="4861764" y="2663647"/>
            <a:ext cx="976342" cy="822126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4463EF4-51EF-3C4A-B85D-DEFCB475B79F}"/>
              </a:ext>
            </a:extLst>
          </p:cNvPr>
          <p:cNvCxnSpPr>
            <a:cxnSpLocks/>
          </p:cNvCxnSpPr>
          <p:nvPr/>
        </p:nvCxnSpPr>
        <p:spPr>
          <a:xfrm>
            <a:off x="5116891" y="2031114"/>
            <a:ext cx="731264" cy="1449635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C6466AC-B31F-2746-8252-889FE59EE842}"/>
              </a:ext>
            </a:extLst>
          </p:cNvPr>
          <p:cNvCxnSpPr>
            <a:cxnSpLocks/>
          </p:cNvCxnSpPr>
          <p:nvPr/>
        </p:nvCxnSpPr>
        <p:spPr>
          <a:xfrm>
            <a:off x="4624521" y="2201936"/>
            <a:ext cx="975825" cy="290525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FD3A57A-CB7E-6448-89DF-09D11E7DE5FC}"/>
              </a:ext>
            </a:extLst>
          </p:cNvPr>
          <p:cNvCxnSpPr>
            <a:cxnSpLocks/>
          </p:cNvCxnSpPr>
          <p:nvPr/>
        </p:nvCxnSpPr>
        <p:spPr>
          <a:xfrm flipV="1">
            <a:off x="3404755" y="2232676"/>
            <a:ext cx="1117156" cy="93955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4B7469D-7BC9-6143-AC5F-FFEB1A0FB5B3}"/>
              </a:ext>
            </a:extLst>
          </p:cNvPr>
          <p:cNvCxnSpPr>
            <a:cxnSpLocks/>
          </p:cNvCxnSpPr>
          <p:nvPr/>
        </p:nvCxnSpPr>
        <p:spPr>
          <a:xfrm>
            <a:off x="3439924" y="3182276"/>
            <a:ext cx="1142819" cy="499524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DCB1959-F1BA-824B-B997-A057836705EF}"/>
              </a:ext>
            </a:extLst>
          </p:cNvPr>
          <p:cNvCxnSpPr>
            <a:cxnSpLocks/>
          </p:cNvCxnSpPr>
          <p:nvPr/>
        </p:nvCxnSpPr>
        <p:spPr>
          <a:xfrm flipH="1">
            <a:off x="3591730" y="2230212"/>
            <a:ext cx="986016" cy="1557942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D4F0360-4AA3-7F4E-ADD1-2729F41CD343}"/>
              </a:ext>
            </a:extLst>
          </p:cNvPr>
          <p:cNvCxnSpPr>
            <a:cxnSpLocks/>
          </p:cNvCxnSpPr>
          <p:nvPr/>
        </p:nvCxnSpPr>
        <p:spPr>
          <a:xfrm>
            <a:off x="5095237" y="2024219"/>
            <a:ext cx="100994" cy="121877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E0CD060-229E-4844-9EBC-7D4695BB858C}"/>
              </a:ext>
            </a:extLst>
          </p:cNvPr>
          <p:cNvCxnSpPr>
            <a:cxnSpLocks/>
          </p:cNvCxnSpPr>
          <p:nvPr/>
        </p:nvCxnSpPr>
        <p:spPr>
          <a:xfrm flipH="1">
            <a:off x="4654502" y="3601809"/>
            <a:ext cx="787404" cy="11459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75BC9B0-01CC-6249-9236-14F2D6ECE3C5}"/>
              </a:ext>
            </a:extLst>
          </p:cNvPr>
          <p:cNvCxnSpPr>
            <a:cxnSpLocks/>
            <a:endCxn id="21" idx="7"/>
          </p:cNvCxnSpPr>
          <p:nvPr/>
        </p:nvCxnSpPr>
        <p:spPr>
          <a:xfrm flipH="1">
            <a:off x="4312852" y="3516400"/>
            <a:ext cx="1546060" cy="130810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F06BA17-5B24-FA4A-8D43-06B37FE26F16}"/>
              </a:ext>
            </a:extLst>
          </p:cNvPr>
          <p:cNvCxnSpPr>
            <a:cxnSpLocks/>
          </p:cNvCxnSpPr>
          <p:nvPr/>
        </p:nvCxnSpPr>
        <p:spPr>
          <a:xfrm>
            <a:off x="3591730" y="3832328"/>
            <a:ext cx="1580827" cy="464949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0A7CD30-BBB0-054F-8AC6-6A0174AE95D3}"/>
              </a:ext>
            </a:extLst>
          </p:cNvPr>
          <p:cNvCxnSpPr>
            <a:cxnSpLocks/>
          </p:cNvCxnSpPr>
          <p:nvPr/>
        </p:nvCxnSpPr>
        <p:spPr>
          <a:xfrm flipH="1">
            <a:off x="4277684" y="3622841"/>
            <a:ext cx="1167940" cy="1236831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612CE5D-1E99-234D-B137-8C12501EEF39}"/>
              </a:ext>
            </a:extLst>
          </p:cNvPr>
          <p:cNvCxnSpPr>
            <a:cxnSpLocks/>
          </p:cNvCxnSpPr>
          <p:nvPr/>
        </p:nvCxnSpPr>
        <p:spPr>
          <a:xfrm flipH="1">
            <a:off x="4629376" y="2511988"/>
            <a:ext cx="988602" cy="1167003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7A9191F-2F27-CB40-AA42-C4E4252B2E2E}"/>
              </a:ext>
            </a:extLst>
          </p:cNvPr>
          <p:cNvCxnSpPr>
            <a:cxnSpLocks/>
          </p:cNvCxnSpPr>
          <p:nvPr/>
        </p:nvCxnSpPr>
        <p:spPr>
          <a:xfrm flipH="1" flipV="1">
            <a:off x="4125000" y="1966396"/>
            <a:ext cx="1055876" cy="129922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55C2A34-5144-0046-8CA2-5CEAF605B797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4329629" y="2051210"/>
            <a:ext cx="702991" cy="91766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9FD3AE3-D4E3-6E48-BC1D-98DD13829435}"/>
              </a:ext>
            </a:extLst>
          </p:cNvPr>
          <p:cNvCxnSpPr>
            <a:cxnSpLocks/>
          </p:cNvCxnSpPr>
          <p:nvPr/>
        </p:nvCxnSpPr>
        <p:spPr>
          <a:xfrm flipV="1">
            <a:off x="3408357" y="2660217"/>
            <a:ext cx="1386504" cy="496370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615D039-AEEE-604F-B10E-1CF0CF6E51F2}"/>
              </a:ext>
            </a:extLst>
          </p:cNvPr>
          <p:cNvCxnSpPr>
            <a:cxnSpLocks/>
          </p:cNvCxnSpPr>
          <p:nvPr/>
        </p:nvCxnSpPr>
        <p:spPr>
          <a:xfrm flipV="1">
            <a:off x="3566041" y="3275125"/>
            <a:ext cx="1657301" cy="55075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8D8932A-90EF-734B-B10B-13FAE3F83896}"/>
              </a:ext>
            </a:extLst>
          </p:cNvPr>
          <p:cNvCxnSpPr>
            <a:cxnSpLocks/>
          </p:cNvCxnSpPr>
          <p:nvPr/>
        </p:nvCxnSpPr>
        <p:spPr>
          <a:xfrm flipH="1" flipV="1">
            <a:off x="5253486" y="3275125"/>
            <a:ext cx="603580" cy="254728"/>
          </a:xfrm>
          <a:prstGeom prst="line">
            <a:avLst/>
          </a:prstGeom>
          <a:ln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6FA86EC-A370-304E-8681-F1D02A41EC29}"/>
              </a:ext>
            </a:extLst>
          </p:cNvPr>
          <p:cNvSpPr/>
          <p:nvPr/>
        </p:nvSpPr>
        <p:spPr>
          <a:xfrm>
            <a:off x="4018074" y="1849422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3AAAB9-4DC3-4D47-BE5D-055446692F5D}"/>
              </a:ext>
            </a:extLst>
          </p:cNvPr>
          <p:cNvSpPr/>
          <p:nvPr/>
        </p:nvSpPr>
        <p:spPr>
          <a:xfrm>
            <a:off x="5009965" y="1919164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223E680-82A1-6343-AFCC-6BF7F2F03452}"/>
              </a:ext>
            </a:extLst>
          </p:cNvPr>
          <p:cNvSpPr/>
          <p:nvPr/>
        </p:nvSpPr>
        <p:spPr>
          <a:xfrm>
            <a:off x="4506270" y="2128391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0CE46F-60A0-2749-8202-DD70847BA66A}"/>
              </a:ext>
            </a:extLst>
          </p:cNvPr>
          <p:cNvSpPr/>
          <p:nvPr/>
        </p:nvSpPr>
        <p:spPr>
          <a:xfrm>
            <a:off x="4769742" y="2577842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EB50C18-CBE2-D942-BAF5-70983D12F0B5}"/>
              </a:ext>
            </a:extLst>
          </p:cNvPr>
          <p:cNvSpPr/>
          <p:nvPr/>
        </p:nvSpPr>
        <p:spPr>
          <a:xfrm>
            <a:off x="5560155" y="2415110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DBBC1EF-4C9C-524A-ABFC-2EBBDFA91C2D}"/>
              </a:ext>
            </a:extLst>
          </p:cNvPr>
          <p:cNvSpPr/>
          <p:nvPr/>
        </p:nvSpPr>
        <p:spPr>
          <a:xfrm>
            <a:off x="5800379" y="3437998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A2F66DB-E174-DE42-BC92-5F57A20452D0}"/>
              </a:ext>
            </a:extLst>
          </p:cNvPr>
          <p:cNvSpPr/>
          <p:nvPr/>
        </p:nvSpPr>
        <p:spPr>
          <a:xfrm>
            <a:off x="5133952" y="3197774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1DFF430-1906-7F48-9A11-BF93B2235CA7}"/>
              </a:ext>
            </a:extLst>
          </p:cNvPr>
          <p:cNvSpPr/>
          <p:nvPr/>
        </p:nvSpPr>
        <p:spPr>
          <a:xfrm>
            <a:off x="5412921" y="3530987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F0EFA91-66AA-D44B-B9E3-BA6615C491D7}"/>
              </a:ext>
            </a:extLst>
          </p:cNvPr>
          <p:cNvSpPr/>
          <p:nvPr/>
        </p:nvSpPr>
        <p:spPr>
          <a:xfrm>
            <a:off x="4242799" y="2911055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11A4F6B-3887-FD48-83FA-DF775BC98901}"/>
              </a:ext>
            </a:extLst>
          </p:cNvPr>
          <p:cNvSpPr/>
          <p:nvPr/>
        </p:nvSpPr>
        <p:spPr>
          <a:xfrm>
            <a:off x="3312901" y="3089285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4509DC0-6A64-CA45-A7B1-B8B8AE29A987}"/>
              </a:ext>
            </a:extLst>
          </p:cNvPr>
          <p:cNvSpPr/>
          <p:nvPr/>
        </p:nvSpPr>
        <p:spPr>
          <a:xfrm>
            <a:off x="4545016" y="3623977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395CA86-C43A-894A-B6CC-61890866F295}"/>
              </a:ext>
            </a:extLst>
          </p:cNvPr>
          <p:cNvSpPr/>
          <p:nvPr/>
        </p:nvSpPr>
        <p:spPr>
          <a:xfrm>
            <a:off x="5095206" y="4212912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9FCE820-689B-2743-AEFF-20C6D1F6F036}"/>
              </a:ext>
            </a:extLst>
          </p:cNvPr>
          <p:cNvSpPr/>
          <p:nvPr/>
        </p:nvSpPr>
        <p:spPr>
          <a:xfrm>
            <a:off x="3514379" y="3747963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9DFADAB-1EBA-D649-B8AD-0DFA1970B7AD}"/>
              </a:ext>
            </a:extLst>
          </p:cNvPr>
          <p:cNvSpPr/>
          <p:nvPr/>
        </p:nvSpPr>
        <p:spPr>
          <a:xfrm>
            <a:off x="4180806" y="4801848"/>
            <a:ext cx="154703" cy="154703"/>
          </a:xfrm>
          <a:prstGeom prst="ellipse">
            <a:avLst/>
          </a:prstGeom>
          <a:solidFill>
            <a:schemeClr val="accent5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E937E05-DD68-4D43-BA00-707FF26FB2F0}"/>
              </a:ext>
            </a:extLst>
          </p:cNvPr>
          <p:cNvSpPr txBox="1"/>
          <p:nvPr/>
        </p:nvSpPr>
        <p:spPr>
          <a:xfrm>
            <a:off x="1665458" y="4908281"/>
            <a:ext cx="2613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accent1"/>
                </a:solidFill>
                <a:latin typeface="Montserrat SemiBold" pitchFamily="2" charset="77"/>
              </a:rPr>
              <a:t>EMERGENCE OF THE NEW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62BD58A-F681-4043-A798-C27BDD6289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Section in footer</a:t>
            </a:r>
          </a:p>
          <a:p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32A638-1E93-D545-9D87-0A08011C555E}"/>
              </a:ext>
            </a:extLst>
          </p:cNvPr>
          <p:cNvSpPr txBox="1"/>
          <p:nvPr/>
        </p:nvSpPr>
        <p:spPr>
          <a:xfrm>
            <a:off x="373968" y="438574"/>
            <a:ext cx="8445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spc="300" dirty="0" smtClean="0">
                <a:solidFill>
                  <a:schemeClr val="accent2"/>
                </a:solidFill>
                <a:latin typeface="Montserrat SemiBold" pitchFamily="2" charset="77"/>
                <a:ea typeface="Gotham-Medium" charset="0"/>
                <a:cs typeface="Gotham-Medium" charset="0"/>
              </a:rPr>
              <a:t>HOW CHANGE HAPPENS</a:t>
            </a:r>
            <a:endParaRPr lang="en-US" sz="2400" b="1" spc="300" dirty="0">
              <a:solidFill>
                <a:schemeClr val="accent2"/>
              </a:solidFill>
              <a:latin typeface="Montserrat SemiBold" pitchFamily="2" charset="77"/>
              <a:ea typeface="Gotham-Medium" charset="0"/>
              <a:cs typeface="Gotham-Medium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11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5E504C"/>
      </a:accent1>
      <a:accent2>
        <a:srgbClr val="0092B2"/>
      </a:accent2>
      <a:accent3>
        <a:srgbClr val="74AA50"/>
      </a:accent3>
      <a:accent4>
        <a:srgbClr val="CDB5A7"/>
      </a:accent4>
      <a:accent5>
        <a:srgbClr val="DECD63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N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5E504C"/>
      </a:accent1>
      <a:accent2>
        <a:srgbClr val="0092B2"/>
      </a:accent2>
      <a:accent3>
        <a:srgbClr val="74AA50"/>
      </a:accent3>
      <a:accent4>
        <a:srgbClr val="CDB5A7"/>
      </a:accent4>
      <a:accent5>
        <a:srgbClr val="DECD63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20579</TotalTime>
  <Words>298</Words>
  <Application>Microsoft Macintosh PowerPoint</Application>
  <PresentationFormat>On-screen Show (4:3)</PresentationFormat>
  <Paragraphs>88</Paragraphs>
  <Slides>16</Slides>
  <Notes>5</Notes>
  <HiddenSlides>0</HiddenSlides>
  <MMClips>1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Deborah Frieze</dc:creator>
  <cp:lastModifiedBy>Deborah Frieze</cp:lastModifiedBy>
  <cp:revision>371</cp:revision>
  <cp:lastPrinted>2018-07-17T23:26:01Z</cp:lastPrinted>
  <dcterms:created xsi:type="dcterms:W3CDTF">2019-01-28T20:17:36Z</dcterms:created>
  <dcterms:modified xsi:type="dcterms:W3CDTF">2019-01-28T20:32:49Z</dcterms:modified>
</cp:coreProperties>
</file>