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B5BD00"/>
    <a:srgbClr val="AFC94F"/>
    <a:srgbClr val="A7D97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1" d="100"/>
          <a:sy n="61" d="100"/>
        </p:scale>
        <p:origin x="-134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80B92F-E0AC-4D4D-B6F8-B47A8BE994F9}"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4616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0B92F-E0AC-4D4D-B6F8-B47A8BE994F9}"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332450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0B92F-E0AC-4D4D-B6F8-B47A8BE994F9}"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19595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0B92F-E0AC-4D4D-B6F8-B47A8BE994F9}"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57525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80B92F-E0AC-4D4D-B6F8-B47A8BE994F9}"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2200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80B92F-E0AC-4D4D-B6F8-B47A8BE994F9}"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47140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80B92F-E0AC-4D4D-B6F8-B47A8BE994F9}"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88784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80B92F-E0AC-4D4D-B6F8-B47A8BE994F9}"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239025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0B92F-E0AC-4D4D-B6F8-B47A8BE994F9}"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184188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0B92F-E0AC-4D4D-B6F8-B47A8BE994F9}"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136613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0B92F-E0AC-4D4D-B6F8-B47A8BE994F9}"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58C4-9DF0-4E95-AF82-93DB0835F2DF}" type="slidenum">
              <a:rPr lang="en-US" smtClean="0"/>
              <a:t>‹#›</a:t>
            </a:fld>
            <a:endParaRPr lang="en-US"/>
          </a:p>
        </p:txBody>
      </p:sp>
    </p:spTree>
    <p:extLst>
      <p:ext uri="{BB962C8B-B14F-4D97-AF65-F5344CB8AC3E}">
        <p14:creationId xmlns:p14="http://schemas.microsoft.com/office/powerpoint/2010/main" val="11929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0B92F-E0AC-4D4D-B6F8-B47A8BE994F9}" type="datetimeFigureOut">
              <a:rPr lang="en-US" smtClean="0"/>
              <a:t>11/15/2016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658C4-9DF0-4E95-AF82-93DB0835F2DF}" type="slidenum">
              <a:rPr lang="en-US" smtClean="0"/>
              <a:t>‹#›</a:t>
            </a:fld>
            <a:endParaRPr lang="en-US"/>
          </a:p>
        </p:txBody>
      </p:sp>
    </p:spTree>
    <p:extLst>
      <p:ext uri="{BB962C8B-B14F-4D97-AF65-F5344CB8AC3E}">
        <p14:creationId xmlns:p14="http://schemas.microsoft.com/office/powerpoint/2010/main" val="98873352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196175"/>
            <a:ext cx="8915400" cy="3509425"/>
          </a:xfrm>
        </p:spPr>
        <p:txBody>
          <a:bodyPr>
            <a:noAutofit/>
          </a:bodyPr>
          <a:lstStyle/>
          <a:p>
            <a:pPr algn="ctr"/>
            <a:r>
              <a:rPr lang="en-US" sz="4800" dirty="0" smtClean="0">
                <a:solidFill>
                  <a:srgbClr val="B5BD00"/>
                </a:solidFill>
                <a:latin typeface="TisaSansPro-Bold" pitchFamily="34" charset="0"/>
                <a:cs typeface="TisaOT-Ita" pitchFamily="50" charset="0"/>
              </a:rPr>
              <a:t/>
            </a:r>
            <a:br>
              <a:rPr lang="en-US" sz="4800" dirty="0" smtClean="0">
                <a:solidFill>
                  <a:srgbClr val="B5BD00"/>
                </a:solidFill>
                <a:latin typeface="TisaSansPro-Bold" pitchFamily="34" charset="0"/>
                <a:cs typeface="TisaOT-Ita" pitchFamily="50" charset="0"/>
              </a:rPr>
            </a:br>
            <a:r>
              <a:rPr lang="en-US" sz="4800" dirty="0" smtClean="0">
                <a:solidFill>
                  <a:srgbClr val="B5BD00"/>
                </a:solidFill>
                <a:latin typeface="TisaSansPro-Bold" pitchFamily="34" charset="0"/>
                <a:cs typeface="TisaOT-Ita" pitchFamily="50" charset="0"/>
              </a:rPr>
              <a:t>LOBBYING AND ADVOCACY FOR NONPROFITS</a:t>
            </a:r>
            <a:r>
              <a:rPr lang="en-US" sz="4800" dirty="0">
                <a:solidFill>
                  <a:srgbClr val="B5BD00"/>
                </a:solidFill>
                <a:latin typeface="TisaSansPro-Bold" pitchFamily="34" charset="0"/>
                <a:cs typeface="TisaOT-Ita" pitchFamily="50" charset="0"/>
              </a:rPr>
              <a:t/>
            </a:r>
            <a:br>
              <a:rPr lang="en-US" sz="4800" dirty="0">
                <a:solidFill>
                  <a:srgbClr val="B5BD00"/>
                </a:solidFill>
                <a:latin typeface="TisaSansPro-Bold" pitchFamily="34" charset="0"/>
                <a:cs typeface="TisaOT-Ita" pitchFamily="50" charset="0"/>
              </a:rPr>
            </a:br>
            <a:endParaRPr lang="en-US" sz="4800" dirty="0">
              <a:solidFill>
                <a:srgbClr val="B5BD00"/>
              </a:solidFill>
              <a:latin typeface="TisaSansPro-Bold" pitchFamily="34" charset="0"/>
              <a:cs typeface="TisaOT-Ita" pitchFamily="50" charset="0"/>
            </a:endParaRPr>
          </a:p>
        </p:txBody>
      </p:sp>
      <p:sp>
        <p:nvSpPr>
          <p:cNvPr id="3" name="Subtitle 2"/>
          <p:cNvSpPr>
            <a:spLocks noGrp="1"/>
          </p:cNvSpPr>
          <p:nvPr>
            <p:ph type="subTitle" idx="1"/>
          </p:nvPr>
        </p:nvSpPr>
        <p:spPr/>
        <p:txBody>
          <a:bodyPr/>
          <a:lstStyle/>
          <a:p>
            <a:endParaRPr lang="en-US" dirty="0" smtClean="0">
              <a:solidFill>
                <a:schemeClr val="bg2"/>
              </a:solidFill>
            </a:endParaRPr>
          </a:p>
          <a:p>
            <a:endParaRPr lang="en-US" dirty="0">
              <a:solidFill>
                <a:schemeClr val="bg2"/>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2362200" y="602988"/>
            <a:ext cx="4425632" cy="2826012"/>
          </a:xfrm>
          <a:prstGeom prst="rect">
            <a:avLst/>
          </a:prstGeom>
        </p:spPr>
      </p:pic>
    </p:spTree>
    <p:extLst>
      <p:ext uri="{BB962C8B-B14F-4D97-AF65-F5344CB8AC3E}">
        <p14:creationId xmlns:p14="http://schemas.microsoft.com/office/powerpoint/2010/main" val="3899930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b="1" dirty="0" smtClean="0">
                <a:solidFill>
                  <a:srgbClr val="B5BD00"/>
                </a:solidFill>
                <a:latin typeface="TisaSansPro-Bold"/>
                <a:ea typeface="Calibri"/>
                <a:cs typeface="TisaOT"/>
              </a:rPr>
              <a:t>COMPLIANCE</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1524000"/>
            <a:ext cx="8763000" cy="3276600"/>
          </a:xfrm>
        </p:spPr>
        <p:txBody>
          <a:bodyPr>
            <a:noAutofit/>
          </a:bodyPr>
          <a:lstStyle/>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KEEP A LOG</a:t>
            </a:r>
          </a:p>
          <a:p>
            <a:pPr lvl="0">
              <a:lnSpc>
                <a:spcPct val="115000"/>
              </a:lnSpc>
              <a:spcBef>
                <a:spcPts val="0"/>
              </a:spcBef>
              <a:buFont typeface="Merriweather Sans"/>
              <a:buChar char="●"/>
              <a:tabLst>
                <a:tab pos="457200" algn="l"/>
              </a:tabLst>
            </a:pPr>
            <a:r>
              <a:rPr lang="en-US" sz="2200" dirty="0" smtClean="0">
                <a:solidFill>
                  <a:srgbClr val="F8F8F8"/>
                </a:solidFill>
                <a:latin typeface="TisaOT" pitchFamily="50" charset="0"/>
                <a:ea typeface="Calibri"/>
                <a:cs typeface="TisaOT" pitchFamily="50" charset="0"/>
              </a:rPr>
              <a:t>Maintain a log or otherwise track lobbying expenses, such as postage, copying, faxing, and messenger services.  Lobbying nonprofits should appoint one person to become the authority on the lobbying rules. This lobbying monitor should act as clearinghouse for all projects.</a:t>
            </a: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MONITOR THE EXPENSES</a:t>
            </a:r>
          </a:p>
          <a:p>
            <a:pPr lvl="0">
              <a:lnSpc>
                <a:spcPct val="115000"/>
              </a:lnSpc>
              <a:spcBef>
                <a:spcPts val="0"/>
              </a:spcBef>
              <a:buFont typeface="Merriweather Sans"/>
              <a:buChar char="●"/>
              <a:tabLst>
                <a:tab pos="457200" algn="l"/>
              </a:tabLst>
            </a:pPr>
            <a:r>
              <a:rPr lang="en-US" sz="2200" dirty="0" smtClean="0">
                <a:solidFill>
                  <a:srgbClr val="F8F8F8"/>
                </a:solidFill>
                <a:latin typeface="TisaOT" pitchFamily="50" charset="0"/>
                <a:ea typeface="Calibri"/>
                <a:cs typeface="TisaOT" pitchFamily="50" charset="0"/>
              </a:rPr>
              <a:t>Importantly, nonprofits should learn the rules regarding how expenses for things, such as newsletters, “action alerts,” and direct mail letters should be allocated. The first allocation question concerns lobbying vs. non-lobbying expenses. The second question concerns direct vs. grassroots lobbying.</a:t>
            </a: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383271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b="1" dirty="0" smtClean="0">
                <a:solidFill>
                  <a:srgbClr val="B5BD00"/>
                </a:solidFill>
                <a:latin typeface="TisaSansPro-Bold"/>
                <a:ea typeface="Calibri"/>
                <a:cs typeface="TisaOT"/>
              </a:rPr>
              <a:t>COMPLIANCE</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1524000"/>
            <a:ext cx="8763000" cy="3276600"/>
          </a:xfrm>
        </p:spPr>
        <p:txBody>
          <a:bodyPr>
            <a:noAutofit/>
          </a:bodyPr>
          <a:lstStyle/>
          <a:p>
            <a:pPr marL="0" lvl="0" indent="0">
              <a:lnSpc>
                <a:spcPct val="115000"/>
              </a:lnSpc>
              <a:spcBef>
                <a:spcPts val="0"/>
              </a:spcBef>
              <a:buNone/>
              <a:tabLst>
                <a:tab pos="457200" algn="l"/>
              </a:tabLst>
            </a:pPr>
            <a:r>
              <a:rPr lang="en-US" sz="2200" b="1" dirty="0" smtClean="0">
                <a:solidFill>
                  <a:srgbClr val="F8F8F8"/>
                </a:solidFill>
                <a:latin typeface="TisaOT" pitchFamily="50" charset="0"/>
                <a:ea typeface="Calibri"/>
                <a:cs typeface="TisaOT" pitchFamily="50" charset="0"/>
              </a:rPr>
              <a:t>LOBBYING IS ALSO BROKEN DOWN INTO DIRECT LOBBYING AND GRASSROOTS LOBBYING...</a:t>
            </a:r>
          </a:p>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DIRECT LOBBYING</a:t>
            </a:r>
          </a:p>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	Defined as an attempt to influence legislation by stating a position on specific legislation to legislators or other government employees who participate in the formulation of legislation or urging your members to do so.</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GRASSROOTS LOBBYING</a:t>
            </a:r>
          </a:p>
          <a:p>
            <a:pPr marL="0" lvl="0" indent="0">
              <a:lnSpc>
                <a:spcPct val="115000"/>
              </a:lnSpc>
              <a:spcBef>
                <a:spcPts val="0"/>
              </a:spcBef>
              <a:buNone/>
              <a:tabLst>
                <a:tab pos="457200" algn="l"/>
              </a:tabLst>
            </a:pPr>
            <a:r>
              <a:rPr lang="en-US" sz="2200" dirty="0" smtClean="0">
                <a:solidFill>
                  <a:srgbClr val="F8F8F8"/>
                </a:solidFill>
                <a:latin typeface="TisaOT" pitchFamily="50" charset="0"/>
                <a:ea typeface="Calibri"/>
                <a:cs typeface="TisaOT" pitchFamily="50" charset="0"/>
              </a:rPr>
              <a:t>●	Defined as an attempt to influence legislation by stating a position on specific legislation to the general public and asking the general public to contact legislators or other government employees who participate in the formulation of legislation.</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225775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Autofit/>
          </a:bodyPr>
          <a:lstStyle/>
          <a:p>
            <a:r>
              <a:rPr lang="en-US" b="1" dirty="0" smtClean="0">
                <a:solidFill>
                  <a:srgbClr val="B5BD00"/>
                </a:solidFill>
                <a:latin typeface="TisaSansPro-Bold"/>
                <a:ea typeface="Calibri"/>
                <a:cs typeface="TisaOT"/>
              </a:rPr>
              <a:t>EFFECTIVE ADVOCACY COMMUNICATION AND STRATEGY</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590800"/>
            <a:ext cx="8763000" cy="3276600"/>
          </a:xfrm>
        </p:spPr>
        <p:txBody>
          <a:bodyPr>
            <a:noAutofit/>
          </a:bodyPr>
          <a:lstStyle/>
          <a:p>
            <a:pPr marL="0" lvl="0" indent="0">
              <a:lnSpc>
                <a:spcPct val="115000"/>
              </a:lnSpc>
              <a:spcBef>
                <a:spcPts val="0"/>
              </a:spcBef>
              <a:buNone/>
              <a:tabLst>
                <a:tab pos="457200" algn="l"/>
              </a:tabLst>
            </a:pPr>
            <a:r>
              <a:rPr lang="en-US" sz="2800" b="1" dirty="0" smtClean="0">
                <a:solidFill>
                  <a:srgbClr val="F8F8F8"/>
                </a:solidFill>
                <a:latin typeface="TisaOT" pitchFamily="50" charset="0"/>
                <a:ea typeface="Calibri"/>
                <a:cs typeface="TisaOT" pitchFamily="50" charset="0"/>
              </a:rPr>
              <a:t>TARGETING YOUR MESSAGE</a:t>
            </a:r>
          </a:p>
          <a:p>
            <a:pPr marL="0" lvl="0" indent="0">
              <a:lnSpc>
                <a:spcPct val="115000"/>
              </a:lnSpc>
              <a:spcBef>
                <a:spcPts val="0"/>
              </a:spcBef>
              <a:buNone/>
              <a:tabLst>
                <a:tab pos="457200" algn="l"/>
              </a:tabLst>
            </a:pPr>
            <a:r>
              <a:rPr lang="en-US" sz="2800" b="1" dirty="0" smtClean="0">
                <a:solidFill>
                  <a:srgbClr val="F8F8F8"/>
                </a:solidFill>
                <a:latin typeface="TisaOT" pitchFamily="50" charset="0"/>
                <a:ea typeface="Calibri"/>
                <a:cs typeface="TisaOT" pitchFamily="50" charset="0"/>
              </a:rPr>
              <a:t>●</a:t>
            </a:r>
            <a:r>
              <a:rPr lang="en-US" sz="2800" dirty="0" smtClean="0">
                <a:solidFill>
                  <a:srgbClr val="F8F8F8"/>
                </a:solidFill>
                <a:latin typeface="TisaOT" pitchFamily="50" charset="0"/>
                <a:ea typeface="Calibri"/>
                <a:cs typeface="TisaOT" pitchFamily="50" charset="0"/>
              </a:rPr>
              <a:t>	Numbers, Numbers, Numbers!</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Understand the key policy issues related to your mission</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Know the basics of the federal, state, and administrative policy process</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Policy Committee role</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361735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Autofit/>
          </a:bodyPr>
          <a:lstStyle/>
          <a:p>
            <a:r>
              <a:rPr lang="en-US" b="1" dirty="0" smtClean="0">
                <a:solidFill>
                  <a:srgbClr val="B5BD00"/>
                </a:solidFill>
                <a:latin typeface="TisaSansPro-Bold"/>
                <a:ea typeface="Calibri"/>
                <a:cs typeface="TisaOT"/>
              </a:rPr>
              <a:t>EFFECTIVE ADVOCACY COMMUNICATION AND STRATEGY</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590800"/>
            <a:ext cx="8763000" cy="3276600"/>
          </a:xfrm>
        </p:spPr>
        <p:txBody>
          <a:bodyPr>
            <a:noAutofit/>
          </a:bodyPr>
          <a:lstStyle/>
          <a:p>
            <a:pPr marL="0" lvl="0" indent="0">
              <a:lnSpc>
                <a:spcPct val="115000"/>
              </a:lnSpc>
              <a:spcBef>
                <a:spcPts val="0"/>
              </a:spcBef>
              <a:buNone/>
              <a:tabLst>
                <a:tab pos="457200" algn="l"/>
              </a:tabLst>
            </a:pPr>
            <a:r>
              <a:rPr lang="en-US" sz="2800" b="1" dirty="0" smtClean="0">
                <a:solidFill>
                  <a:srgbClr val="F8F8F8"/>
                </a:solidFill>
                <a:latin typeface="TisaOT" pitchFamily="50" charset="0"/>
                <a:ea typeface="Calibri"/>
                <a:cs typeface="TisaOT" pitchFamily="50" charset="0"/>
              </a:rPr>
              <a:t>WORKING WITH LEGISLATORS AND STAFF</a:t>
            </a:r>
          </a:p>
          <a:p>
            <a:pPr marL="0" lvl="0" indent="0">
              <a:lnSpc>
                <a:spcPct val="115000"/>
              </a:lnSpc>
              <a:spcBef>
                <a:spcPts val="0"/>
              </a:spcBef>
              <a:buNone/>
              <a:tabLst>
                <a:tab pos="457200" algn="l"/>
              </a:tabLst>
            </a:pPr>
            <a:r>
              <a:rPr lang="en-US" sz="2800" b="1" dirty="0" smtClean="0">
                <a:solidFill>
                  <a:srgbClr val="F8F8F8"/>
                </a:solidFill>
                <a:latin typeface="TisaOT" pitchFamily="50" charset="0"/>
                <a:ea typeface="Calibri"/>
                <a:cs typeface="TisaOT" pitchFamily="50" charset="0"/>
              </a:rPr>
              <a:t>●	</a:t>
            </a:r>
            <a:r>
              <a:rPr lang="en-US" sz="2800" dirty="0" smtClean="0">
                <a:solidFill>
                  <a:srgbClr val="F8F8F8"/>
                </a:solidFill>
                <a:latin typeface="TisaOT" pitchFamily="50" charset="0"/>
                <a:ea typeface="Calibri"/>
                <a:cs typeface="TisaOT" pitchFamily="50" charset="0"/>
              </a:rPr>
              <a:t>The Power of the One-Pager</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Be Brief, Be Encouraging</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Find Common Values</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Invite Them to Tour, Recognize Leadership</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Stay In Contact</a:t>
            </a:r>
          </a:p>
          <a:p>
            <a:pPr marL="0" lvl="0" indent="0">
              <a:lnSpc>
                <a:spcPct val="115000"/>
              </a:lnSpc>
              <a:spcBef>
                <a:spcPts val="0"/>
              </a:spcBef>
              <a:buNone/>
              <a:tabLst>
                <a:tab pos="457200" algn="l"/>
              </a:tabLst>
            </a:pPr>
            <a:r>
              <a:rPr lang="en-US" sz="2800" dirty="0" smtClean="0">
                <a:solidFill>
                  <a:srgbClr val="F8F8F8"/>
                </a:solidFill>
                <a:latin typeface="TisaOT" pitchFamily="50" charset="0"/>
                <a:ea typeface="Calibri"/>
                <a:cs typeface="TisaOT" pitchFamily="50" charset="0"/>
              </a:rPr>
              <a:t>●	Prep Them With Intel and Local Data/Stories</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252319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Autofit/>
          </a:bodyPr>
          <a:lstStyle/>
          <a:p>
            <a:r>
              <a:rPr lang="en-US" b="1" dirty="0" smtClean="0">
                <a:solidFill>
                  <a:srgbClr val="B5BD00"/>
                </a:solidFill>
                <a:latin typeface="TisaSansPro-Bold"/>
                <a:ea typeface="Calibri"/>
                <a:cs typeface="TisaOT"/>
              </a:rPr>
              <a:t>EFFECTIVE ADVOCACY COMMUNICATION AND STRATEGY</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590800"/>
            <a:ext cx="8763000" cy="3276600"/>
          </a:xfrm>
        </p:spPr>
        <p:txBody>
          <a:bodyPr>
            <a:noAutofit/>
          </a:bodyPr>
          <a:lstStyle/>
          <a:p>
            <a:pPr marL="0" lvl="0" indent="0">
              <a:lnSpc>
                <a:spcPct val="115000"/>
              </a:lnSpc>
              <a:spcBef>
                <a:spcPts val="0"/>
              </a:spcBef>
              <a:buNone/>
              <a:tabLst>
                <a:tab pos="457200" algn="l"/>
              </a:tabLst>
            </a:pPr>
            <a:r>
              <a:rPr lang="en-US" sz="2800" b="1" dirty="0" smtClean="0">
                <a:solidFill>
                  <a:srgbClr val="F8F8F8"/>
                </a:solidFill>
                <a:latin typeface="TisaOT" pitchFamily="50" charset="0"/>
                <a:ea typeface="Calibri"/>
                <a:cs typeface="TisaOT" pitchFamily="50" charset="0"/>
              </a:rPr>
              <a:t>STAY ENGAGED</a:t>
            </a:r>
          </a:p>
          <a:p>
            <a:pPr marL="0" lvl="0" indent="0">
              <a:lnSpc>
                <a:spcPct val="115000"/>
              </a:lnSpc>
              <a:spcBef>
                <a:spcPts val="0"/>
              </a:spcBef>
              <a:buNone/>
              <a:tabLst>
                <a:tab pos="457200" algn="l"/>
              </a:tabLst>
            </a:pPr>
            <a:r>
              <a:rPr lang="en-US" sz="1800" b="1" dirty="0" smtClean="0">
                <a:solidFill>
                  <a:srgbClr val="F8F8F8"/>
                </a:solidFill>
                <a:latin typeface="TisaOT" pitchFamily="50" charset="0"/>
                <a:ea typeface="Calibri"/>
                <a:cs typeface="TisaOT" pitchFamily="50" charset="0"/>
              </a:rPr>
              <a:t>●	</a:t>
            </a:r>
            <a:r>
              <a:rPr lang="en-US" sz="1600" dirty="0" smtClean="0">
                <a:solidFill>
                  <a:srgbClr val="F8F8F8"/>
                </a:solidFill>
                <a:latin typeface="TisaOT" pitchFamily="50" charset="0"/>
                <a:ea typeface="Calibri"/>
                <a:cs typeface="TisaOT" pitchFamily="50" charset="0"/>
              </a:rPr>
              <a:t>IACED: www.myiaced.org and click “advocate,” which leads to our action center or read in-depth blog postings at http://www.iaced.org/blog/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Community Reinvestment Coalition: http://www.ncrc.org/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Alliance of Community Economic Development Associations: http://www.naceda.org/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Low Income Housing Coalition: http://nlihc.org/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Corporation for Enterprise Development: http://cfed.org/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Association for Enterprise Opportunity: http://www.microenterpriseworks.org/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Housing Assistance Council: http://www.ruralhome.org/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Housing Trust: http://www.nhtinc.org/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Law Center on Homelessness and Poverty: https://www.nlchp.org/</a:t>
            </a:r>
          </a:p>
          <a:p>
            <a:pPr marL="0" lvl="0" indent="0">
              <a:lnSpc>
                <a:spcPct val="115000"/>
              </a:lnSpc>
              <a:spcBef>
                <a:spcPts val="0"/>
              </a:spcBef>
              <a:buNone/>
              <a:tabLst>
                <a:tab pos="457200" algn="l"/>
              </a:tabLst>
            </a:pPr>
            <a:r>
              <a:rPr lang="en-US" sz="1600" dirty="0" smtClean="0">
                <a:solidFill>
                  <a:srgbClr val="F8F8F8"/>
                </a:solidFill>
                <a:latin typeface="TisaOT" pitchFamily="50" charset="0"/>
                <a:ea typeface="Calibri"/>
                <a:cs typeface="TisaOT" pitchFamily="50" charset="0"/>
              </a:rPr>
              <a:t>●	National Alliance to End Homelessness: http://www.endhomelessness.org/</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237443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Autofit/>
          </a:bodyPr>
          <a:lstStyle/>
          <a:p>
            <a:r>
              <a:rPr lang="en-US" b="1" dirty="0" smtClean="0">
                <a:solidFill>
                  <a:srgbClr val="B5BD00"/>
                </a:solidFill>
                <a:latin typeface="TisaSansPro-Bold"/>
                <a:ea typeface="Calibri"/>
                <a:cs typeface="TisaOT"/>
              </a:rPr>
              <a:t>QUESTIONS? CONTACT US:</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590800"/>
            <a:ext cx="8763000" cy="3276600"/>
          </a:xfrm>
        </p:spPr>
        <p:txBody>
          <a:bodyPr>
            <a:noAutofit/>
          </a:bodyPr>
          <a:lstStyle/>
          <a:p>
            <a:pPr marL="0" lvl="0" indent="0">
              <a:lnSpc>
                <a:spcPct val="115000"/>
              </a:lnSpc>
              <a:spcBef>
                <a:spcPts val="0"/>
              </a:spcBef>
              <a:buNone/>
              <a:tabLst>
                <a:tab pos="457200" algn="l"/>
              </a:tabLst>
            </a:pPr>
            <a:r>
              <a:rPr lang="en-US" sz="4000" dirty="0" smtClean="0">
                <a:solidFill>
                  <a:srgbClr val="F8F8F8"/>
                </a:solidFill>
                <a:latin typeface="TisaOT" pitchFamily="50" charset="0"/>
                <a:ea typeface="Calibri"/>
                <a:cs typeface="TisaOT" pitchFamily="50" charset="0"/>
              </a:rPr>
              <a:t>●	Kathleen Lara, Policy Director, IACED </a:t>
            </a:r>
          </a:p>
          <a:p>
            <a:pPr marL="0" lvl="0" indent="0">
              <a:lnSpc>
                <a:spcPct val="115000"/>
              </a:lnSpc>
              <a:spcBef>
                <a:spcPts val="0"/>
              </a:spcBef>
              <a:buNone/>
              <a:tabLst>
                <a:tab pos="457200" algn="l"/>
              </a:tabLst>
            </a:pPr>
            <a:r>
              <a:rPr lang="en-US" sz="4000" dirty="0" smtClean="0">
                <a:solidFill>
                  <a:srgbClr val="F8F8F8"/>
                </a:solidFill>
                <a:latin typeface="TisaOT" pitchFamily="50" charset="0"/>
                <a:ea typeface="Calibri"/>
                <a:cs typeface="TisaOT" pitchFamily="50" charset="0"/>
              </a:rPr>
              <a:t>●	klara@iaced.org</a:t>
            </a:r>
          </a:p>
          <a:p>
            <a:pPr marL="0" lvl="0" indent="0">
              <a:lnSpc>
                <a:spcPct val="115000"/>
              </a:lnSpc>
              <a:spcBef>
                <a:spcPts val="0"/>
              </a:spcBef>
              <a:buNone/>
              <a:tabLst>
                <a:tab pos="457200" algn="l"/>
              </a:tabLst>
            </a:pPr>
            <a:r>
              <a:rPr lang="en-US" sz="4000" dirty="0" smtClean="0">
                <a:solidFill>
                  <a:srgbClr val="F8F8F8"/>
                </a:solidFill>
                <a:latin typeface="TisaOT" pitchFamily="50" charset="0"/>
                <a:ea typeface="Calibri"/>
                <a:cs typeface="TisaOT" pitchFamily="50" charset="0"/>
              </a:rPr>
              <a:t>●	317-454-8536</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3586264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noAutofit/>
          </a:bodyPr>
          <a:lstStyle/>
          <a:p>
            <a:r>
              <a:rPr lang="en-US" b="1" dirty="0" smtClean="0">
                <a:solidFill>
                  <a:srgbClr val="B5BD00"/>
                </a:solidFill>
                <a:latin typeface="TisaSansPro-Bold"/>
                <a:ea typeface="Calibri"/>
                <a:cs typeface="TisaOT"/>
              </a:rPr>
              <a:t>NOW FOR THE MAIN ATTRACTION!</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133600"/>
            <a:ext cx="8763000" cy="3276600"/>
          </a:xfrm>
        </p:spPr>
        <p:txBody>
          <a:bodyPr>
            <a:noAutofit/>
          </a:bodyPr>
          <a:lstStyle/>
          <a:p>
            <a:pPr>
              <a:lnSpc>
                <a:spcPct val="115000"/>
              </a:lnSpc>
              <a:spcBef>
                <a:spcPts val="0"/>
              </a:spcBef>
              <a:tabLst>
                <a:tab pos="457200" algn="l"/>
              </a:tabLst>
            </a:pPr>
            <a:r>
              <a:rPr lang="en-US" sz="4000" dirty="0" smtClean="0">
                <a:solidFill>
                  <a:srgbClr val="F8F8F8"/>
                </a:solidFill>
                <a:latin typeface="TisaOT" pitchFamily="50" charset="0"/>
                <a:ea typeface="Calibri"/>
                <a:cs typeface="TisaOT" pitchFamily="50" charset="0"/>
              </a:rPr>
              <a:t>Jack Cole, Director of Member &amp; External Relations, Indiana Philanthropy Alliance</a:t>
            </a:r>
          </a:p>
          <a:p>
            <a:pPr>
              <a:lnSpc>
                <a:spcPct val="115000"/>
              </a:lnSpc>
              <a:spcBef>
                <a:spcPts val="0"/>
              </a:spcBef>
              <a:tabLst>
                <a:tab pos="457200" algn="l"/>
              </a:tabLst>
            </a:pPr>
            <a:r>
              <a:rPr lang="en-US" sz="4000" dirty="0" err="1" smtClean="0">
                <a:solidFill>
                  <a:srgbClr val="F8F8F8"/>
                </a:solidFill>
                <a:latin typeface="TisaOT" pitchFamily="50" charset="0"/>
                <a:ea typeface="Calibri"/>
                <a:cs typeface="TisaOT" pitchFamily="50" charset="0"/>
              </a:rPr>
              <a:t>Lawren</a:t>
            </a:r>
            <a:r>
              <a:rPr lang="en-US" sz="4000" dirty="0" smtClean="0">
                <a:solidFill>
                  <a:srgbClr val="F8F8F8"/>
                </a:solidFill>
                <a:latin typeface="TisaOT" pitchFamily="50" charset="0"/>
                <a:ea typeface="Calibri"/>
                <a:cs typeface="TisaOT" pitchFamily="50" charset="0"/>
              </a:rPr>
              <a:t> Mills, Partner, Ice Miller</a:t>
            </a:r>
          </a:p>
          <a:p>
            <a:pPr>
              <a:lnSpc>
                <a:spcPct val="115000"/>
              </a:lnSpc>
              <a:spcBef>
                <a:spcPts val="0"/>
              </a:spcBef>
              <a:tabLst>
                <a:tab pos="457200" algn="l"/>
              </a:tabLst>
            </a:pPr>
            <a:r>
              <a:rPr lang="en-US" sz="4000" dirty="0" smtClean="0">
                <a:solidFill>
                  <a:srgbClr val="F8F8F8"/>
                </a:solidFill>
                <a:latin typeface="TisaOT" pitchFamily="50" charset="0"/>
                <a:ea typeface="Calibri"/>
                <a:cs typeface="TisaOT" pitchFamily="50" charset="0"/>
              </a:rPr>
              <a:t>Jessica Fraser, Director, Indiana Institute for Working Families</a:t>
            </a:r>
          </a:p>
          <a:p>
            <a:pPr marL="0" lvl="0" indent="0">
              <a:lnSpc>
                <a:spcPct val="115000"/>
              </a:lnSpc>
              <a:spcBef>
                <a:spcPts val="0"/>
              </a:spcBef>
              <a:buNone/>
              <a:tabLst>
                <a:tab pos="457200" algn="l"/>
              </a:tabLst>
            </a:pPr>
            <a:endParaRPr lang="en-US" sz="2200" dirty="0" smtClean="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endParaRPr lang="en-US" sz="2200" dirty="0" smtClean="0">
              <a:solidFill>
                <a:srgbClr val="F8F8F8"/>
              </a:solidFill>
              <a:latin typeface="TisaOT" pitchFamily="50" charset="0"/>
              <a:ea typeface="Calibri"/>
              <a:cs typeface="TisaOT" pitchFamily="50" charset="0"/>
            </a:endParaRPr>
          </a:p>
          <a:p>
            <a:pPr marL="0" lvl="0" indent="0">
              <a:lnSpc>
                <a:spcPct val="115000"/>
              </a:lnSpc>
              <a:spcBef>
                <a:spcPts val="0"/>
              </a:spcBef>
              <a:buNone/>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391467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143000"/>
          </a:xfrm>
        </p:spPr>
        <p:txBody>
          <a:bodyPr>
            <a:normAutofit fontScale="90000"/>
          </a:bodyPr>
          <a:lstStyle/>
          <a:p>
            <a:r>
              <a:rPr lang="en-US" b="1" dirty="0" smtClean="0">
                <a:solidFill>
                  <a:srgbClr val="B5BD00"/>
                </a:solidFill>
                <a:latin typeface="TisaSansPro-Bold" pitchFamily="34" charset="0"/>
              </a:rPr>
              <a:t>WHAT IS ADVOCACY?  WHAT IS LOBBYING?  ARE THEY ONE IN THE SAME?</a:t>
            </a:r>
            <a:r>
              <a:rPr lang="en-US" dirty="0" smtClean="0">
                <a:solidFill>
                  <a:srgbClr val="B5BD00"/>
                </a:solidFill>
                <a:latin typeface="TisaSansPro-Bold" pitchFamily="34" charset="0"/>
              </a:rPr>
              <a:t/>
            </a:r>
            <a:br>
              <a:rPr lang="en-US" dirty="0" smtClean="0">
                <a:solidFill>
                  <a:srgbClr val="B5BD00"/>
                </a:solidFill>
                <a:latin typeface="TisaSansPro-Bold" pitchFamily="34" charset="0"/>
              </a:rPr>
            </a:br>
            <a:endParaRPr lang="en-US" dirty="0">
              <a:solidFill>
                <a:srgbClr val="B5BD00"/>
              </a:solidFill>
              <a:latin typeface="TisaSansPro-Bold" pitchFamily="34" charset="0"/>
            </a:endParaRPr>
          </a:p>
        </p:txBody>
      </p:sp>
      <p:sp>
        <p:nvSpPr>
          <p:cNvPr id="5" name="Content Placeholder 4"/>
          <p:cNvSpPr>
            <a:spLocks noGrp="1"/>
          </p:cNvSpPr>
          <p:nvPr>
            <p:ph idx="1"/>
          </p:nvPr>
        </p:nvSpPr>
        <p:spPr>
          <a:xfrm>
            <a:off x="457200" y="2514600"/>
            <a:ext cx="8229600" cy="3276600"/>
          </a:xfrm>
        </p:spPr>
        <p:txBody>
          <a:bodyPr/>
          <a:lstStyle/>
          <a:p>
            <a:pPr marL="0" indent="0">
              <a:buNone/>
            </a:pPr>
            <a:r>
              <a:rPr lang="en-US" dirty="0" smtClean="0">
                <a:solidFill>
                  <a:srgbClr val="F8F8F8"/>
                </a:solidFill>
                <a:latin typeface="TisaOT" pitchFamily="50" charset="0"/>
                <a:cs typeface="TisaOT" pitchFamily="50" charset="0"/>
              </a:rPr>
              <a:t>No</a:t>
            </a:r>
            <a:r>
              <a:rPr lang="en-US" dirty="0">
                <a:solidFill>
                  <a:srgbClr val="F8F8F8"/>
                </a:solidFill>
                <a:latin typeface="TisaOT" pitchFamily="50" charset="0"/>
                <a:cs typeface="TisaOT" pitchFamily="50" charset="0"/>
              </a:rPr>
              <a:t>. The terms are often used synonymously, but the truth is ADVOCACY describes a broad set of strategies and LOBBYING is merely a tool in the advocacy toolbox.  Advocacy is NOT lobbying and there is no limit to the amount of advocacy you can do.</a:t>
            </a:r>
          </a:p>
          <a:p>
            <a:endParaRPr lang="en-US" dirty="0">
              <a:solidFill>
                <a:srgbClr val="F8F8F8"/>
              </a:solidFill>
            </a:endParaRPr>
          </a:p>
        </p:txBody>
      </p:sp>
    </p:spTree>
    <p:extLst>
      <p:ext uri="{BB962C8B-B14F-4D97-AF65-F5344CB8AC3E}">
        <p14:creationId xmlns:p14="http://schemas.microsoft.com/office/powerpoint/2010/main" val="88814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229600" cy="1143000"/>
          </a:xfrm>
        </p:spPr>
        <p:txBody>
          <a:bodyPr>
            <a:normAutofit fontScale="90000"/>
          </a:bodyPr>
          <a:lstStyle/>
          <a:p>
            <a:r>
              <a:rPr lang="en-US" b="1" dirty="0" smtClean="0">
                <a:solidFill>
                  <a:srgbClr val="B5BD00"/>
                </a:solidFill>
                <a:latin typeface="TisaSansPro-Bold" pitchFamily="34" charset="0"/>
              </a:rPr>
              <a:t>IS ADVOCACY AND/OR LOBBYING IMPORTANT TO YOUR MISSION?</a:t>
            </a:r>
            <a:r>
              <a:rPr lang="en-US" dirty="0" smtClean="0">
                <a:latin typeface="TisaSansPro-Bold" pitchFamily="34" charset="0"/>
              </a:rPr>
              <a:t/>
            </a:r>
            <a:br>
              <a:rPr lang="en-US" dirty="0" smtClean="0">
                <a:latin typeface="TisaSansPro-Bold" pitchFamily="34" charset="0"/>
              </a:rPr>
            </a:br>
            <a:r>
              <a:rPr lang="en-US" dirty="0" smtClean="0">
                <a:solidFill>
                  <a:srgbClr val="AFC94F"/>
                </a:solidFill>
                <a:latin typeface="TisaSansPro-Bold" pitchFamily="34" charset="0"/>
              </a:rPr>
              <a:t/>
            </a:r>
            <a:br>
              <a:rPr lang="en-US" dirty="0" smtClean="0">
                <a:solidFill>
                  <a:srgbClr val="AFC94F"/>
                </a:solidFill>
                <a:latin typeface="TisaSansPro-Bold" pitchFamily="34" charset="0"/>
              </a:rPr>
            </a:br>
            <a:endParaRPr lang="en-US" dirty="0">
              <a:solidFill>
                <a:srgbClr val="AFC94F"/>
              </a:solidFill>
              <a:latin typeface="TisaSansPro-Bold" pitchFamily="34" charset="0"/>
            </a:endParaRPr>
          </a:p>
        </p:txBody>
      </p:sp>
      <p:sp>
        <p:nvSpPr>
          <p:cNvPr id="5" name="Content Placeholder 4"/>
          <p:cNvSpPr>
            <a:spLocks noGrp="1"/>
          </p:cNvSpPr>
          <p:nvPr>
            <p:ph idx="1"/>
          </p:nvPr>
        </p:nvSpPr>
        <p:spPr>
          <a:xfrm>
            <a:off x="457200" y="2514600"/>
            <a:ext cx="8229600" cy="3276600"/>
          </a:xfrm>
        </p:spPr>
        <p:txBody>
          <a:bodyPr>
            <a:normAutofit/>
          </a:bodyPr>
          <a:lstStyle/>
          <a:p>
            <a:pPr marL="0" indent="0">
              <a:buNone/>
            </a:pPr>
            <a:r>
              <a:rPr lang="en-US" dirty="0" smtClean="0">
                <a:solidFill>
                  <a:srgbClr val="F8F8F8"/>
                </a:solidFill>
                <a:latin typeface="TisaOT" pitchFamily="50" charset="0"/>
                <a:cs typeface="TisaOT" pitchFamily="50" charset="0"/>
              </a:rPr>
              <a:t>Absolutely</a:t>
            </a:r>
            <a:r>
              <a:rPr lang="en-US" dirty="0">
                <a:solidFill>
                  <a:srgbClr val="F8F8F8"/>
                </a:solidFill>
                <a:latin typeface="TisaOT" pitchFamily="50" charset="0"/>
                <a:cs typeface="TisaOT" pitchFamily="50" charset="0"/>
              </a:rPr>
              <a:t>.  All nonprofits have a vital role to play in democracy.  Learning the basics will empower your efforts and hearing examples of impact from our panelists today will affirm the necessity for nonprofit engagement in the policy process.</a:t>
            </a:r>
          </a:p>
          <a:p>
            <a:endParaRPr lang="en-US" dirty="0">
              <a:solidFill>
                <a:srgbClr val="F8F8F8"/>
              </a:solidFill>
            </a:endParaRPr>
          </a:p>
        </p:txBody>
      </p:sp>
    </p:spTree>
    <p:extLst>
      <p:ext uri="{BB962C8B-B14F-4D97-AF65-F5344CB8AC3E}">
        <p14:creationId xmlns:p14="http://schemas.microsoft.com/office/powerpoint/2010/main" val="31316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52600"/>
            <a:ext cx="8229600" cy="1143000"/>
          </a:xfrm>
        </p:spPr>
        <p:txBody>
          <a:bodyPr>
            <a:normAutofit fontScale="90000"/>
          </a:bodyPr>
          <a:lstStyle/>
          <a:p>
            <a:r>
              <a:rPr lang="en-US" b="1" dirty="0" smtClean="0">
                <a:solidFill>
                  <a:srgbClr val="B5BD00"/>
                </a:solidFill>
                <a:latin typeface="TisaSansPro-Bold" pitchFamily="34" charset="0"/>
              </a:rPr>
              <a:t>THE DO’S FOR ALL ORGANIZATIONS </a:t>
            </a:r>
            <a:r>
              <a:rPr lang="en-US" b="1" u="sng" dirty="0" smtClean="0">
                <a:solidFill>
                  <a:srgbClr val="B5BD00"/>
                </a:solidFill>
                <a:latin typeface="TisaSansPro-Bold" pitchFamily="34" charset="0"/>
              </a:rPr>
              <a:t>(ACTIVITIES NOT CONSIDERED LOBBYING)</a:t>
            </a:r>
            <a:r>
              <a:rPr lang="en-US" dirty="0" smtClean="0"/>
              <a:t/>
            </a:r>
            <a:br>
              <a:rPr lang="en-US" dirty="0" smtClean="0"/>
            </a:br>
            <a:r>
              <a:rPr lang="en-US" dirty="0" smtClean="0"/>
              <a:t/>
            </a:r>
            <a:br>
              <a:rPr lang="en-US" dirty="0" smtClean="0"/>
            </a:br>
            <a:r>
              <a:rPr lang="en-US" dirty="0" smtClean="0">
                <a:solidFill>
                  <a:srgbClr val="AFC94F"/>
                </a:solidFill>
              </a:rPr>
              <a:t/>
            </a:r>
            <a:br>
              <a:rPr lang="en-US" dirty="0" smtClean="0">
                <a:solidFill>
                  <a:srgbClr val="AFC94F"/>
                </a:solidFill>
              </a:rPr>
            </a:br>
            <a:endParaRPr lang="en-US" dirty="0">
              <a:solidFill>
                <a:srgbClr val="AFC94F"/>
              </a:solidFill>
            </a:endParaRPr>
          </a:p>
        </p:txBody>
      </p:sp>
      <p:sp>
        <p:nvSpPr>
          <p:cNvPr id="5" name="Content Placeholder 4"/>
          <p:cNvSpPr>
            <a:spLocks noGrp="1"/>
          </p:cNvSpPr>
          <p:nvPr>
            <p:ph idx="1"/>
          </p:nvPr>
        </p:nvSpPr>
        <p:spPr>
          <a:xfrm>
            <a:off x="228600" y="2514600"/>
            <a:ext cx="8763000" cy="3276600"/>
          </a:xfrm>
        </p:spPr>
        <p:txBody>
          <a:bodyPr>
            <a:noAutofit/>
          </a:bodyPr>
          <a:lstStyle/>
          <a:p>
            <a:pPr marL="0" lvl="0" indent="0">
              <a:buNone/>
            </a:pPr>
            <a:r>
              <a:rPr lang="en-US" sz="1800" dirty="0" smtClean="0">
                <a:solidFill>
                  <a:srgbClr val="F8F8F8"/>
                </a:solidFill>
                <a:latin typeface="TisaOT" pitchFamily="50" charset="0"/>
                <a:cs typeface="TisaOT" pitchFamily="50" charset="0"/>
              </a:rPr>
              <a:t>It </a:t>
            </a:r>
            <a:r>
              <a:rPr lang="en-US" sz="1800" dirty="0">
                <a:solidFill>
                  <a:srgbClr val="F8F8F8"/>
                </a:solidFill>
                <a:latin typeface="TisaOT" pitchFamily="50" charset="0"/>
                <a:cs typeface="TisaOT" pitchFamily="50" charset="0"/>
              </a:rPr>
              <a:t>is not considered lobbying to engage in the following five activity categories:</a:t>
            </a:r>
          </a:p>
          <a:p>
            <a:pPr lvl="1"/>
            <a:r>
              <a:rPr lang="en-US" sz="1600" b="1" dirty="0">
                <a:solidFill>
                  <a:srgbClr val="F8F8F8"/>
                </a:solidFill>
                <a:latin typeface="TisaOT" pitchFamily="50" charset="0"/>
                <a:cs typeface="TisaOT" pitchFamily="50" charset="0"/>
              </a:rPr>
              <a:t>SELF-DEFENSE</a:t>
            </a:r>
            <a:r>
              <a:rPr lang="en-US" sz="1600" dirty="0">
                <a:solidFill>
                  <a:srgbClr val="F8F8F8"/>
                </a:solidFill>
                <a:latin typeface="TisaOT" pitchFamily="50" charset="0"/>
                <a:cs typeface="TisaOT" pitchFamily="50" charset="0"/>
              </a:rPr>
              <a:t>: Communication on any legislation that would affect an organization’s existence, powers and duties, tax-exempt status, or deductibility of contributions.</a:t>
            </a:r>
          </a:p>
          <a:p>
            <a:pPr lvl="1"/>
            <a:r>
              <a:rPr lang="en-US" sz="1600" b="1" dirty="0">
                <a:solidFill>
                  <a:srgbClr val="F8F8F8"/>
                </a:solidFill>
                <a:latin typeface="TisaOT" pitchFamily="50" charset="0"/>
                <a:cs typeface="TisaOT" pitchFamily="50" charset="0"/>
              </a:rPr>
              <a:t>TECHNICAL ADVICE:</a:t>
            </a:r>
            <a:r>
              <a:rPr lang="en-US" sz="1600" dirty="0">
                <a:solidFill>
                  <a:srgbClr val="F8F8F8"/>
                </a:solidFill>
                <a:latin typeface="TisaOT" pitchFamily="50" charset="0"/>
                <a:cs typeface="TisaOT" pitchFamily="50" charset="0"/>
              </a:rPr>
              <a:t> Providing technical advice to a governmental body in response to a written communication.</a:t>
            </a:r>
          </a:p>
          <a:p>
            <a:pPr lvl="1"/>
            <a:r>
              <a:rPr lang="en-US" sz="1600" b="1" dirty="0">
                <a:solidFill>
                  <a:srgbClr val="F8F8F8"/>
                </a:solidFill>
                <a:latin typeface="TisaOT" pitchFamily="50" charset="0"/>
                <a:cs typeface="TisaOT" pitchFamily="50" charset="0"/>
              </a:rPr>
              <a:t>NON-PARTISAN ANALYSIS:</a:t>
            </a:r>
            <a:r>
              <a:rPr lang="en-US" sz="1600" dirty="0">
                <a:solidFill>
                  <a:srgbClr val="F8F8F8"/>
                </a:solidFill>
                <a:latin typeface="TisaOT" pitchFamily="50" charset="0"/>
                <a:cs typeface="TisaOT" pitchFamily="50" charset="0"/>
              </a:rPr>
              <a:t> Studying community problems and their potential solutions is considered non-partisan if it is “an independent and objective exposition of a particular subject matter…(which) may advocate a particular position or viewpoint so long as there is a sufficiently full and fair exposition of pertinent facts to enable the public or an individual to form an independent opinion or conclusion”</a:t>
            </a:r>
          </a:p>
          <a:p>
            <a:pPr lvl="1"/>
            <a:r>
              <a:rPr lang="en-US" sz="1600" b="1" dirty="0">
                <a:solidFill>
                  <a:srgbClr val="F8F8F8"/>
                </a:solidFill>
                <a:latin typeface="TisaOT" pitchFamily="50" charset="0"/>
                <a:cs typeface="TisaOT" pitchFamily="50" charset="0"/>
              </a:rPr>
              <a:t>EXAMINATIONS &amp; DISCUSSIONS:</a:t>
            </a:r>
            <a:r>
              <a:rPr lang="en-US" sz="1600" dirty="0">
                <a:solidFill>
                  <a:srgbClr val="F8F8F8"/>
                </a:solidFill>
                <a:latin typeface="TisaOT" pitchFamily="50" charset="0"/>
                <a:cs typeface="TisaOT" pitchFamily="50" charset="0"/>
              </a:rPr>
              <a:t> Of broad social, economic, and similar problems.  Communication with the organization’s own members with respect to legislation which is of direct interest to them, so long as the discussion does not address the merits of a specific legislative proposal and or call for action.</a:t>
            </a:r>
          </a:p>
          <a:p>
            <a:pPr lvl="1"/>
            <a:r>
              <a:rPr lang="en-US" sz="1600" b="1" dirty="0">
                <a:solidFill>
                  <a:srgbClr val="F8F8F8"/>
                </a:solidFill>
                <a:latin typeface="TisaOT" pitchFamily="50" charset="0"/>
                <a:cs typeface="TisaOT" pitchFamily="50" charset="0"/>
              </a:rPr>
              <a:t>REGULATORY &amp; ADMINISTRATIVE ISSUES:</a:t>
            </a:r>
            <a:r>
              <a:rPr lang="en-US" sz="1600" dirty="0">
                <a:solidFill>
                  <a:srgbClr val="F8F8F8"/>
                </a:solidFill>
                <a:latin typeface="TisaOT" pitchFamily="50" charset="0"/>
                <a:cs typeface="TisaOT" pitchFamily="50" charset="0"/>
              </a:rPr>
              <a:t> Communication with the governmental officials or employees on non-legislative (i.e. administrative) matters e.g. rulemaking</a:t>
            </a:r>
            <a:r>
              <a:rPr lang="en-US" sz="1600" dirty="0" smtClean="0">
                <a:solidFill>
                  <a:srgbClr val="F8F8F8"/>
                </a:solidFill>
                <a:latin typeface="TisaOT" pitchFamily="50" charset="0"/>
                <a:cs typeface="TisaOT" pitchFamily="50" charset="0"/>
              </a:rPr>
              <a:t>.</a:t>
            </a:r>
            <a:endParaRPr lang="en-US" sz="1600" dirty="0">
              <a:solidFill>
                <a:srgbClr val="F8F8F8"/>
              </a:solidFill>
              <a:latin typeface="TisaOT" pitchFamily="50" charset="0"/>
              <a:cs typeface="TisaOT" pitchFamily="50" charset="0"/>
            </a:endParaRPr>
          </a:p>
        </p:txBody>
      </p:sp>
    </p:spTree>
    <p:extLst>
      <p:ext uri="{BB962C8B-B14F-4D97-AF65-F5344CB8AC3E}">
        <p14:creationId xmlns:p14="http://schemas.microsoft.com/office/powerpoint/2010/main" val="60946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sz="5400" b="1" dirty="0" smtClean="0">
                <a:solidFill>
                  <a:srgbClr val="B5BD00"/>
                </a:solidFill>
                <a:latin typeface="TisaSansPro-Bold" pitchFamily="34" charset="0"/>
              </a:rPr>
              <a:t>THE DON’T’S</a:t>
            </a: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514600"/>
            <a:ext cx="8763000" cy="3276600"/>
          </a:xfrm>
        </p:spPr>
        <p:txBody>
          <a:bodyPr>
            <a:noAutofit/>
          </a:bodyPr>
          <a:lstStyle/>
          <a:p>
            <a:pPr lvl="0"/>
            <a:r>
              <a:rPr lang="en-US" sz="3600" dirty="0" smtClean="0">
                <a:solidFill>
                  <a:srgbClr val="F8F8F8"/>
                </a:solidFill>
                <a:latin typeface="TisaOT" pitchFamily="50" charset="0"/>
                <a:cs typeface="TisaOT" pitchFamily="50" charset="0"/>
              </a:rPr>
              <a:t>Nonprofits </a:t>
            </a:r>
            <a:r>
              <a:rPr lang="en-US" sz="3600" dirty="0">
                <a:solidFill>
                  <a:srgbClr val="F8F8F8"/>
                </a:solidFill>
                <a:latin typeface="TisaOT" pitchFamily="50" charset="0"/>
                <a:cs typeface="TisaOT" pitchFamily="50" charset="0"/>
              </a:rPr>
              <a:t>may not engage in:</a:t>
            </a:r>
          </a:p>
          <a:p>
            <a:pPr lvl="1"/>
            <a:r>
              <a:rPr lang="en-US" sz="3200" dirty="0">
                <a:solidFill>
                  <a:srgbClr val="F8F8F8"/>
                </a:solidFill>
                <a:latin typeface="TisaOT" pitchFamily="50" charset="0"/>
                <a:cs typeface="TisaOT" pitchFamily="50" charset="0"/>
              </a:rPr>
              <a:t>Partisan political activities, such as:</a:t>
            </a:r>
            <a:endParaRPr lang="en-US" sz="3200" dirty="0" smtClean="0">
              <a:solidFill>
                <a:srgbClr val="F8F8F8"/>
              </a:solidFill>
              <a:effectLst/>
              <a:latin typeface="TisaOT" pitchFamily="50" charset="0"/>
              <a:cs typeface="TisaOT" pitchFamily="50" charset="0"/>
            </a:endParaRPr>
          </a:p>
          <a:p>
            <a:pPr lvl="2"/>
            <a:r>
              <a:rPr lang="en-US" sz="2800" dirty="0">
                <a:solidFill>
                  <a:srgbClr val="F8F8F8"/>
                </a:solidFill>
                <a:latin typeface="TisaOT" pitchFamily="50" charset="0"/>
                <a:cs typeface="TisaOT" pitchFamily="50" charset="0"/>
              </a:rPr>
              <a:t>Endorsing or opposing a candidate, or mobilizing supporters to elect or defeat a candidate</a:t>
            </a:r>
            <a:endParaRPr lang="en-US" sz="2800" dirty="0" smtClean="0">
              <a:solidFill>
                <a:srgbClr val="F8F8F8"/>
              </a:solidFill>
              <a:effectLst/>
              <a:latin typeface="TisaOT" pitchFamily="50" charset="0"/>
              <a:cs typeface="TisaOT" pitchFamily="50" charset="0"/>
            </a:endParaRPr>
          </a:p>
          <a:p>
            <a:pPr lvl="2"/>
            <a:r>
              <a:rPr lang="en-US" sz="2800" dirty="0">
                <a:solidFill>
                  <a:srgbClr val="F8F8F8"/>
                </a:solidFill>
                <a:latin typeface="TisaOT" pitchFamily="50" charset="0"/>
                <a:cs typeface="TisaOT" pitchFamily="50" charset="0"/>
              </a:rPr>
              <a:t>Align with or contribute to political </a:t>
            </a:r>
            <a:r>
              <a:rPr lang="en-US" sz="2800" dirty="0" smtClean="0">
                <a:solidFill>
                  <a:srgbClr val="F8F8F8"/>
                </a:solidFill>
                <a:latin typeface="TisaOT" pitchFamily="50" charset="0"/>
                <a:cs typeface="TisaOT" pitchFamily="50" charset="0"/>
              </a:rPr>
              <a:t>parties</a:t>
            </a:r>
            <a:endParaRPr lang="en-US" sz="2800" dirty="0" smtClean="0">
              <a:solidFill>
                <a:srgbClr val="F8F8F8"/>
              </a:solidFill>
              <a:effectLst/>
              <a:latin typeface="TisaOT" pitchFamily="50" charset="0"/>
              <a:cs typeface="TisaOT" pitchFamily="50" charset="0"/>
            </a:endParaRPr>
          </a:p>
        </p:txBody>
      </p:sp>
    </p:spTree>
    <p:extLst>
      <p:ext uri="{BB962C8B-B14F-4D97-AF65-F5344CB8AC3E}">
        <p14:creationId xmlns:p14="http://schemas.microsoft.com/office/powerpoint/2010/main" val="308311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229600" cy="1143000"/>
          </a:xfrm>
        </p:spPr>
        <p:txBody>
          <a:bodyPr>
            <a:noAutofit/>
          </a:bodyPr>
          <a:lstStyle/>
          <a:p>
            <a:r>
              <a:rPr lang="en-US" b="1" dirty="0" smtClean="0">
                <a:solidFill>
                  <a:srgbClr val="B5BD00"/>
                </a:solidFill>
                <a:effectLst/>
                <a:latin typeface="TisaSansPro-Bold"/>
                <a:ea typeface="Calibri"/>
                <a:cs typeface="TisaOT"/>
              </a:rPr>
              <a:t>LOBBYING: INFORMED=EMPOWERED.   THE LAWS PLAIN AND SIMPLE.</a:t>
            </a:r>
            <a:r>
              <a:rPr lang="en-US" b="1" dirty="0" smtClean="0">
                <a:effectLst/>
                <a:latin typeface="TisaSansPro-Bold"/>
                <a:ea typeface="Calibri"/>
                <a:cs typeface="TisaOT"/>
              </a:rPr>
              <a:t> </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2819400"/>
            <a:ext cx="8763000" cy="3276600"/>
          </a:xfrm>
        </p:spPr>
        <p:txBody>
          <a:bodyPr>
            <a:noAutofit/>
          </a:bodyPr>
          <a:lstStyle/>
          <a:p>
            <a:pPr marL="0" marR="0" indent="0">
              <a:lnSpc>
                <a:spcPct val="115000"/>
              </a:lnSpc>
              <a:spcBef>
                <a:spcPts val="0"/>
              </a:spcBef>
              <a:spcAft>
                <a:spcPts val="0"/>
              </a:spcAft>
              <a:buNone/>
            </a:pPr>
            <a:endParaRPr lang="en-US" sz="2000" dirty="0">
              <a:latin typeface="TisaOT"/>
              <a:ea typeface="Calibri"/>
              <a:cs typeface="Times New Roman"/>
            </a:endParaRPr>
          </a:p>
          <a:p>
            <a:pPr marL="0" marR="0" indent="0">
              <a:lnSpc>
                <a:spcPct val="115000"/>
              </a:lnSpc>
              <a:spcBef>
                <a:spcPts val="0"/>
              </a:spcBef>
              <a:spcAft>
                <a:spcPts val="0"/>
              </a:spcAft>
              <a:buNone/>
            </a:pPr>
            <a:r>
              <a:rPr lang="en-US" sz="3600" dirty="0" smtClean="0">
                <a:solidFill>
                  <a:srgbClr val="F8F8F8"/>
                </a:solidFill>
                <a:effectLst/>
                <a:latin typeface="TisaOT"/>
                <a:ea typeface="Calibri"/>
                <a:cs typeface="Times New Roman"/>
              </a:rPr>
              <a:t>Lobbying is any attempt to influence legislation (any bill introduced or a draft bill that may be introduced in any legislative body from city council to Congress).</a:t>
            </a:r>
            <a:endParaRPr lang="en-US" sz="3600" dirty="0">
              <a:solidFill>
                <a:srgbClr val="F8F8F8"/>
              </a:solidFill>
              <a:ea typeface="Calibri"/>
              <a:cs typeface="Times New Roman"/>
            </a:endParaRPr>
          </a:p>
        </p:txBody>
      </p:sp>
    </p:spTree>
    <p:extLst>
      <p:ext uri="{BB962C8B-B14F-4D97-AF65-F5344CB8AC3E}">
        <p14:creationId xmlns:p14="http://schemas.microsoft.com/office/powerpoint/2010/main" val="84117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b="1" dirty="0" smtClean="0">
                <a:solidFill>
                  <a:srgbClr val="B5BD00"/>
                </a:solidFill>
                <a:latin typeface="TisaSansPro-Bold"/>
                <a:ea typeface="Calibri"/>
                <a:cs typeface="TisaOT"/>
              </a:rPr>
              <a:t>WHAT AMOUNT OF LOBBYING IS ALLOWED</a:t>
            </a:r>
            <a:r>
              <a:rPr lang="en-US" b="1" dirty="0" smtClean="0">
                <a:effectLst/>
                <a:latin typeface="TisaSansPro-Bold"/>
                <a:ea typeface="Calibri"/>
                <a:cs typeface="TisaOT"/>
              </a:rPr>
              <a:t> </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1905000"/>
            <a:ext cx="8763000" cy="3810000"/>
          </a:xfrm>
        </p:spPr>
        <p:txBody>
          <a:bodyPr>
            <a:noAutofit/>
          </a:bodyPr>
          <a:lstStyle/>
          <a:p>
            <a:pPr>
              <a:lnSpc>
                <a:spcPct val="115000"/>
              </a:lnSpc>
              <a:spcBef>
                <a:spcPts val="0"/>
              </a:spcBef>
              <a:tabLst>
                <a:tab pos="457200" algn="l"/>
              </a:tabLst>
            </a:pPr>
            <a:r>
              <a:rPr lang="en-US" sz="2300" dirty="0" smtClean="0">
                <a:solidFill>
                  <a:srgbClr val="F8F8F8"/>
                </a:solidFill>
                <a:effectLst/>
                <a:latin typeface="TisaOT" pitchFamily="50" charset="0"/>
                <a:ea typeface="Calibri"/>
                <a:cs typeface="TisaOT" pitchFamily="50" charset="0"/>
              </a:rPr>
              <a:t>Prior to 1976, charities could only devote an "insubstantial" amount of their resources to lobbying, a vague standard that led many charities to forsake lobbying altogether. In 1976, Congress passed a law clarifying what charities could do, a law that was clearly intended to encourage more participation by charities.</a:t>
            </a:r>
            <a:endParaRPr lang="en-US" sz="2300" dirty="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r>
              <a:rPr lang="en-US" sz="2300" dirty="0" smtClean="0">
                <a:solidFill>
                  <a:srgbClr val="F8F8F8"/>
                </a:solidFill>
                <a:effectLst/>
                <a:latin typeface="TisaOT" pitchFamily="50" charset="0"/>
                <a:ea typeface="Calibri"/>
                <a:cs typeface="TisaOT" pitchFamily="50" charset="0"/>
              </a:rPr>
              <a:t>In 1976, Congress passed a bill that provided better clarity and authority for lobbying without jeopardizing tax-exempt status.  Sections 501(h) and 4911 of the Tax Reform Act of 1976 established clearer guidelines called the “lobbying‐expenditure test.”  However, it took until 1990 for the Internal Revenue Service to issue final rules regarding these changes.</a:t>
            </a:r>
            <a:endParaRPr lang="en-US" sz="23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416158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b="1" dirty="0" smtClean="0">
                <a:solidFill>
                  <a:srgbClr val="B5BD00"/>
                </a:solidFill>
                <a:latin typeface="TisaSansPro-Bold"/>
                <a:ea typeface="Calibri"/>
                <a:cs typeface="TisaOT"/>
              </a:rPr>
              <a:t>WHAT AMOUNT OF LOBBYING IS ALLOWED</a:t>
            </a:r>
            <a:r>
              <a:rPr lang="en-US" b="1" dirty="0" smtClean="0">
                <a:effectLst/>
                <a:latin typeface="TisaSansPro-Bold"/>
                <a:ea typeface="Calibri"/>
                <a:cs typeface="TisaOT"/>
              </a:rPr>
              <a:t> </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1905000"/>
            <a:ext cx="8763000" cy="3276600"/>
          </a:xfrm>
        </p:spPr>
        <p:txBody>
          <a:bodyPr>
            <a:noAutofit/>
          </a:bodyPr>
          <a:lstStyle/>
          <a:p>
            <a:pPr lvl="0">
              <a:lnSpc>
                <a:spcPct val="115000"/>
              </a:lnSpc>
              <a:spcBef>
                <a:spcPts val="0"/>
              </a:spcBef>
              <a:buFont typeface="Merriweather Sans"/>
              <a:buChar char="●"/>
              <a:tabLst>
                <a:tab pos="457200" algn="l"/>
              </a:tabLst>
            </a:pPr>
            <a:r>
              <a:rPr lang="en-US" sz="2100" dirty="0" smtClean="0">
                <a:solidFill>
                  <a:srgbClr val="F8F8F8"/>
                </a:solidFill>
                <a:effectLst/>
                <a:latin typeface="TisaOT" pitchFamily="50" charset="0"/>
                <a:ea typeface="Calibri"/>
                <a:cs typeface="TisaOT" pitchFamily="50" charset="0"/>
              </a:rPr>
              <a:t>Who is affected? </a:t>
            </a:r>
            <a:endParaRPr lang="en-US" sz="2100" dirty="0">
              <a:solidFill>
                <a:srgbClr val="F8F8F8"/>
              </a:solidFill>
              <a:latin typeface="TisaOT" pitchFamily="50" charset="0"/>
              <a:ea typeface="Calibri"/>
              <a:cs typeface="TisaOT" pitchFamily="50" charset="0"/>
            </a:endParaRPr>
          </a:p>
          <a:p>
            <a:pPr lvl="1">
              <a:lnSpc>
                <a:spcPct val="115000"/>
              </a:lnSpc>
              <a:spcBef>
                <a:spcPts val="0"/>
              </a:spcBef>
              <a:buFont typeface="Merriweather Sans"/>
              <a:buChar char="●"/>
              <a:tabLst>
                <a:tab pos="457200" algn="l"/>
                <a:tab pos="914400" algn="l"/>
              </a:tabLst>
            </a:pPr>
            <a:r>
              <a:rPr lang="en-US" sz="2100" dirty="0" smtClean="0">
                <a:solidFill>
                  <a:srgbClr val="F8F8F8"/>
                </a:solidFill>
                <a:effectLst/>
                <a:latin typeface="TisaOT" pitchFamily="50" charset="0"/>
                <a:ea typeface="Calibri"/>
                <a:cs typeface="TisaOT" pitchFamily="50" charset="0"/>
              </a:rPr>
              <a:t>Public Charities - that have any degree of involvement in public policy issues, even if they have not elected to be covered by them.</a:t>
            </a:r>
            <a:endParaRPr lang="en-US" sz="2100" dirty="0">
              <a:solidFill>
                <a:srgbClr val="F8F8F8"/>
              </a:solidFill>
              <a:latin typeface="TisaOT" pitchFamily="50" charset="0"/>
              <a:ea typeface="Calibri"/>
              <a:cs typeface="TisaOT" pitchFamily="50" charset="0"/>
            </a:endParaRPr>
          </a:p>
          <a:p>
            <a:pPr lvl="1">
              <a:lnSpc>
                <a:spcPct val="115000"/>
              </a:lnSpc>
              <a:spcBef>
                <a:spcPts val="0"/>
              </a:spcBef>
              <a:buFont typeface="Merriweather Sans"/>
              <a:buChar char="●"/>
              <a:tabLst>
                <a:tab pos="457200" algn="l"/>
                <a:tab pos="914400" algn="l"/>
              </a:tabLst>
            </a:pPr>
            <a:r>
              <a:rPr lang="en-US" sz="2100" dirty="0" smtClean="0">
                <a:solidFill>
                  <a:srgbClr val="F8F8F8"/>
                </a:solidFill>
                <a:effectLst/>
                <a:latin typeface="TisaOT" pitchFamily="50" charset="0"/>
                <a:ea typeface="Calibri"/>
                <a:cs typeface="TisaOT" pitchFamily="50" charset="0"/>
              </a:rPr>
              <a:t>Private Foundations - affected because the regulations elaborated on the standards foundations must meet to comply with the general ban on lobbying by private foundations.</a:t>
            </a:r>
            <a:endParaRPr lang="en-US" sz="2100" dirty="0">
              <a:solidFill>
                <a:srgbClr val="F8F8F8"/>
              </a:solidFill>
              <a:latin typeface="TisaOT" pitchFamily="50" charset="0"/>
              <a:ea typeface="Calibri"/>
              <a:cs typeface="TisaOT" pitchFamily="50" charset="0"/>
            </a:endParaRPr>
          </a:p>
          <a:p>
            <a:pPr lvl="0">
              <a:lnSpc>
                <a:spcPct val="115000"/>
              </a:lnSpc>
              <a:spcBef>
                <a:spcPts val="0"/>
              </a:spcBef>
              <a:buFont typeface="Merriweather Sans"/>
              <a:buChar char="●"/>
              <a:tabLst>
                <a:tab pos="457200" algn="l"/>
              </a:tabLst>
            </a:pPr>
            <a:r>
              <a:rPr lang="en-US" sz="2100" dirty="0" smtClean="0">
                <a:solidFill>
                  <a:srgbClr val="F8F8F8"/>
                </a:solidFill>
                <a:effectLst/>
                <a:latin typeface="TisaOT" pitchFamily="50" charset="0"/>
                <a:ea typeface="Calibri"/>
                <a:cs typeface="TisaOT" pitchFamily="50" charset="0"/>
              </a:rPr>
              <a:t>The 501(h) election provides clear guidance on the limits for lobbying expenditure. Whether you elect the 501(h) rules or not, lobbying nonprofits must keep records of lobbying activity.  The bookkeeping system should include line items for total lobbying expenses, as well as grassroots expenses. Nonprofits that lobby need a clear understanding of their total “exempt purpose expenditures” as the amount of funds available for lobbying depends on these totals.</a:t>
            </a:r>
            <a:endParaRPr lang="en-US" sz="21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376305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229600" cy="1143000"/>
          </a:xfrm>
        </p:spPr>
        <p:txBody>
          <a:bodyPr>
            <a:noAutofit/>
          </a:bodyPr>
          <a:lstStyle/>
          <a:p>
            <a:r>
              <a:rPr lang="en-US" b="1" dirty="0" smtClean="0">
                <a:solidFill>
                  <a:srgbClr val="B5BD00"/>
                </a:solidFill>
                <a:latin typeface="TisaSansPro-Bold"/>
                <a:ea typeface="Calibri"/>
                <a:cs typeface="TisaOT"/>
              </a:rPr>
              <a:t>WHAT AMOUNT OF LOBBYING IS ALLOWED</a:t>
            </a:r>
            <a:r>
              <a:rPr lang="en-US" b="1" dirty="0" smtClean="0">
                <a:effectLst/>
                <a:latin typeface="TisaSansPro-Bold"/>
                <a:ea typeface="Calibri"/>
                <a:cs typeface="TisaOT"/>
              </a:rPr>
              <a:t> </a:t>
            </a:r>
            <a:r>
              <a:rPr lang="en-US" sz="5400" dirty="0" smtClean="0">
                <a:ea typeface="Calibri"/>
                <a:cs typeface="Times New Roman"/>
              </a:rPr>
              <a:t/>
            </a:r>
            <a:br>
              <a:rPr lang="en-US" sz="5400" dirty="0" smtClean="0">
                <a:ea typeface="Calibri"/>
                <a:cs typeface="Times New Roman"/>
              </a:rPr>
            </a:br>
            <a:r>
              <a:rPr lang="en-US" sz="5400" dirty="0" smtClean="0"/>
              <a:t/>
            </a:r>
            <a:br>
              <a:rPr lang="en-US" sz="5400" dirty="0" smtClean="0"/>
            </a:br>
            <a:r>
              <a:rPr lang="en-US" sz="5400" dirty="0" smtClean="0"/>
              <a:t/>
            </a:r>
            <a:br>
              <a:rPr lang="en-US" sz="5400" dirty="0" smtClean="0"/>
            </a:br>
            <a:r>
              <a:rPr lang="en-US" sz="5400" dirty="0" smtClean="0">
                <a:solidFill>
                  <a:srgbClr val="AFC94F"/>
                </a:solidFill>
              </a:rPr>
              <a:t/>
            </a:r>
            <a:br>
              <a:rPr lang="en-US" sz="5400" dirty="0" smtClean="0">
                <a:solidFill>
                  <a:srgbClr val="AFC94F"/>
                </a:solidFill>
              </a:rPr>
            </a:br>
            <a:endParaRPr lang="en-US" sz="5400" dirty="0">
              <a:solidFill>
                <a:srgbClr val="AFC94F"/>
              </a:solidFill>
            </a:endParaRPr>
          </a:p>
        </p:txBody>
      </p:sp>
      <p:sp>
        <p:nvSpPr>
          <p:cNvPr id="5" name="Content Placeholder 4"/>
          <p:cNvSpPr>
            <a:spLocks noGrp="1"/>
          </p:cNvSpPr>
          <p:nvPr>
            <p:ph idx="1"/>
          </p:nvPr>
        </p:nvSpPr>
        <p:spPr>
          <a:xfrm>
            <a:off x="228600" y="1905000"/>
            <a:ext cx="8763000" cy="3276600"/>
          </a:xfrm>
        </p:spPr>
        <p:txBody>
          <a:bodyPr>
            <a:noAutofit/>
          </a:bodyPr>
          <a:lstStyle/>
          <a:p>
            <a:pPr lvl="0">
              <a:lnSpc>
                <a:spcPct val="115000"/>
              </a:lnSpc>
              <a:spcBef>
                <a:spcPts val="0"/>
              </a:spcBef>
              <a:buFont typeface="Merriweather Sans"/>
              <a:buChar char="●"/>
              <a:tabLst>
                <a:tab pos="457200" algn="l"/>
              </a:tabLst>
            </a:pPr>
            <a:r>
              <a:rPr lang="en-US" sz="2100" dirty="0" smtClean="0">
                <a:solidFill>
                  <a:srgbClr val="F8F8F8"/>
                </a:solidFill>
                <a:effectLst/>
                <a:latin typeface="TisaOT" pitchFamily="50" charset="0"/>
                <a:ea typeface="Calibri"/>
                <a:cs typeface="TisaOT" pitchFamily="50" charset="0"/>
              </a:rPr>
              <a:t>501 (H) Expenditure Test</a:t>
            </a:r>
          </a:p>
          <a:p>
            <a:pPr lvl="0">
              <a:lnSpc>
                <a:spcPct val="115000"/>
              </a:lnSpc>
              <a:spcBef>
                <a:spcPts val="0"/>
              </a:spcBef>
              <a:buFont typeface="Merriweather Sans"/>
              <a:buChar char="●"/>
              <a:tabLst>
                <a:tab pos="457200" algn="l"/>
              </a:tabLst>
            </a:pPr>
            <a:r>
              <a:rPr lang="en-US" sz="2100" dirty="0" smtClean="0">
                <a:solidFill>
                  <a:srgbClr val="F8F8F8"/>
                </a:solidFill>
                <a:latin typeface="TisaOT" pitchFamily="50" charset="0"/>
                <a:ea typeface="Calibri"/>
                <a:cs typeface="TisaOT" pitchFamily="50" charset="0"/>
              </a:rPr>
              <a:t>REGISTERED LOBBYIST</a:t>
            </a:r>
          </a:p>
          <a:p>
            <a:pPr lvl="1">
              <a:lnSpc>
                <a:spcPct val="115000"/>
              </a:lnSpc>
              <a:spcBef>
                <a:spcPts val="0"/>
              </a:spcBef>
              <a:buFont typeface="Merriweather Sans"/>
              <a:buChar char="●"/>
              <a:tabLst>
                <a:tab pos="457200" algn="l"/>
              </a:tabLst>
            </a:pPr>
            <a:r>
              <a:rPr lang="en-US" sz="1700" dirty="0" smtClean="0">
                <a:solidFill>
                  <a:srgbClr val="F8F8F8"/>
                </a:solidFill>
                <a:latin typeface="TisaOT" pitchFamily="50" charset="0"/>
                <a:ea typeface="Calibri"/>
                <a:cs typeface="TisaOT" pitchFamily="50" charset="0"/>
              </a:rPr>
              <a:t>Staff/organizations that spend a substantial amount of time/resources to affect specific law, policy, contract, etc., should register and track expenditures/activities:</a:t>
            </a:r>
          </a:p>
          <a:p>
            <a:pPr lvl="1">
              <a:lnSpc>
                <a:spcPct val="115000"/>
              </a:lnSpc>
              <a:spcBef>
                <a:spcPts val="0"/>
              </a:spcBef>
              <a:buFont typeface="Merriweather Sans"/>
              <a:buChar char="●"/>
              <a:tabLst>
                <a:tab pos="457200" algn="l"/>
              </a:tabLst>
            </a:pPr>
            <a:r>
              <a:rPr lang="en-US" sz="1700" dirty="0" smtClean="0">
                <a:solidFill>
                  <a:srgbClr val="F8F8F8"/>
                </a:solidFill>
                <a:latin typeface="TisaOT" pitchFamily="50" charset="0"/>
                <a:ea typeface="Calibri"/>
                <a:cs typeface="TisaOT" pitchFamily="50" charset="0"/>
              </a:rPr>
              <a:t>IN Legislative – if an organization spends more than $500/</a:t>
            </a:r>
            <a:r>
              <a:rPr lang="en-US" sz="1700" dirty="0" err="1" smtClean="0">
                <a:solidFill>
                  <a:srgbClr val="F8F8F8"/>
                </a:solidFill>
                <a:latin typeface="TisaOT" pitchFamily="50" charset="0"/>
                <a:ea typeface="Calibri"/>
                <a:cs typeface="TisaOT" pitchFamily="50" charset="0"/>
              </a:rPr>
              <a:t>yr</a:t>
            </a:r>
            <a:r>
              <a:rPr lang="en-US" sz="1700" dirty="0" smtClean="0">
                <a:solidFill>
                  <a:srgbClr val="F8F8F8"/>
                </a:solidFill>
                <a:latin typeface="TisaOT" pitchFamily="50" charset="0"/>
                <a:ea typeface="Calibri"/>
                <a:cs typeface="TisaOT" pitchFamily="50" charset="0"/>
              </a:rPr>
              <a:t>, register before lobbying with the IN Lobbying Registration Commission </a:t>
            </a:r>
          </a:p>
          <a:p>
            <a:pPr lvl="1">
              <a:lnSpc>
                <a:spcPct val="115000"/>
              </a:lnSpc>
              <a:spcBef>
                <a:spcPts val="0"/>
              </a:spcBef>
              <a:buFont typeface="Merriweather Sans"/>
              <a:buChar char="●"/>
              <a:tabLst>
                <a:tab pos="457200" algn="l"/>
              </a:tabLst>
            </a:pPr>
            <a:r>
              <a:rPr lang="en-US" sz="1700" dirty="0" smtClean="0">
                <a:solidFill>
                  <a:srgbClr val="F8F8F8"/>
                </a:solidFill>
                <a:latin typeface="TisaOT" pitchFamily="50" charset="0"/>
                <a:ea typeface="Calibri"/>
                <a:cs typeface="TisaOT" pitchFamily="50" charset="0"/>
              </a:rPr>
              <a:t>IN Executive – if an organization spends more than $1,000/</a:t>
            </a:r>
            <a:r>
              <a:rPr lang="en-US" sz="1700" dirty="0" err="1" smtClean="0">
                <a:solidFill>
                  <a:srgbClr val="F8F8F8"/>
                </a:solidFill>
                <a:latin typeface="TisaOT" pitchFamily="50" charset="0"/>
                <a:ea typeface="Calibri"/>
                <a:cs typeface="TisaOT" pitchFamily="50" charset="0"/>
              </a:rPr>
              <a:t>yr</a:t>
            </a:r>
            <a:r>
              <a:rPr lang="en-US" sz="1700" dirty="0" smtClean="0">
                <a:solidFill>
                  <a:srgbClr val="F8F8F8"/>
                </a:solidFill>
                <a:latin typeface="TisaOT" pitchFamily="50" charset="0"/>
                <a:ea typeface="Calibri"/>
                <a:cs typeface="TisaOT" pitchFamily="50" charset="0"/>
              </a:rPr>
              <a:t>, they must register.  Lobbyists have fifteen (15) business days from the date of initial contact with an executive branch agency to file an initial Executive Branch Lobbyist Registration Statement with the Indiana Department of Administration.  Once you have filed your initial registration statement you will be required to file an annual report at the end of the year.  </a:t>
            </a:r>
          </a:p>
          <a:p>
            <a:pPr lvl="1">
              <a:lnSpc>
                <a:spcPct val="115000"/>
              </a:lnSpc>
              <a:spcBef>
                <a:spcPts val="0"/>
              </a:spcBef>
              <a:buFont typeface="Merriweather Sans"/>
              <a:buChar char="●"/>
              <a:tabLst>
                <a:tab pos="457200" algn="l"/>
              </a:tabLst>
            </a:pPr>
            <a:r>
              <a:rPr lang="en-US" sz="1700" dirty="0" smtClean="0">
                <a:solidFill>
                  <a:srgbClr val="F8F8F8"/>
                </a:solidFill>
                <a:latin typeface="TisaOT" pitchFamily="50" charset="0"/>
                <a:ea typeface="Calibri"/>
                <a:cs typeface="TisaOT" pitchFamily="50" charset="0"/>
              </a:rPr>
              <a:t>Federal – not applicable for Indiana United Ways and most small nonprofits</a:t>
            </a:r>
          </a:p>
          <a:p>
            <a:pPr lvl="1">
              <a:lnSpc>
                <a:spcPct val="115000"/>
              </a:lnSpc>
              <a:spcBef>
                <a:spcPts val="0"/>
              </a:spcBef>
              <a:buFont typeface="Merriweather Sans"/>
              <a:buChar char="●"/>
              <a:tabLst>
                <a:tab pos="457200" algn="l"/>
              </a:tabLst>
            </a:pPr>
            <a:r>
              <a:rPr lang="en-US" sz="1700" dirty="0" smtClean="0">
                <a:solidFill>
                  <a:srgbClr val="F8F8F8"/>
                </a:solidFill>
                <a:latin typeface="TisaOT" pitchFamily="50" charset="0"/>
                <a:ea typeface="Calibri"/>
                <a:cs typeface="TisaOT" pitchFamily="50" charset="0"/>
              </a:rPr>
              <a:t>Note:  organizations that hold certain government contracts may be subject to additional rules</a:t>
            </a:r>
          </a:p>
          <a:p>
            <a:pPr lvl="1">
              <a:lnSpc>
                <a:spcPct val="115000"/>
              </a:lnSpc>
              <a:spcBef>
                <a:spcPts val="0"/>
              </a:spcBef>
              <a:buFont typeface="Merriweather Sans"/>
              <a:buChar char="●"/>
              <a:tabLst>
                <a:tab pos="457200" algn="l"/>
              </a:tabLst>
            </a:pPr>
            <a:endParaRPr lang="en-US" sz="1800" dirty="0">
              <a:solidFill>
                <a:srgbClr val="F8F8F8"/>
              </a:solidFill>
              <a:latin typeface="TisaOT" pitchFamily="50" charset="0"/>
              <a:ea typeface="Calibri"/>
              <a:cs typeface="TisaOT" pitchFamily="50" charset="0"/>
            </a:endParaRPr>
          </a:p>
        </p:txBody>
      </p:sp>
    </p:spTree>
    <p:extLst>
      <p:ext uri="{BB962C8B-B14F-4D97-AF65-F5344CB8AC3E}">
        <p14:creationId xmlns:p14="http://schemas.microsoft.com/office/powerpoint/2010/main" val="614731165"/>
      </p:ext>
    </p:extLst>
  </p:cSld>
  <p:clrMapOvr>
    <a:masterClrMapping/>
  </p:clrMapOvr>
</p:sld>
</file>

<file path=ppt/theme/theme1.xml><?xml version="1.0" encoding="utf-8"?>
<a:theme xmlns:a="http://schemas.openxmlformats.org/drawingml/2006/main" name="Office Theme">
  <a:themeElements>
    <a:clrScheme name="Custom 10">
      <a:dk1>
        <a:srgbClr val="B2B2B2"/>
      </a:dk1>
      <a:lt1>
        <a:srgbClr val="85858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TotalTime>
  <Words>1015</Words>
  <Application>Microsoft Office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LOBBYING AND ADVOCACY FOR NONPROFITS </vt:lpstr>
      <vt:lpstr>WHAT IS ADVOCACY?  WHAT IS LOBBYING?  ARE THEY ONE IN THE SAME? </vt:lpstr>
      <vt:lpstr>IS ADVOCACY AND/OR LOBBYING IMPORTANT TO YOUR MISSION?  </vt:lpstr>
      <vt:lpstr>THE DO’S FOR ALL ORGANIZATIONS (ACTIVITIES NOT CONSIDERED LOBBYING)   </vt:lpstr>
      <vt:lpstr>THE DON’T’S   </vt:lpstr>
      <vt:lpstr>LOBBYING: INFORMED=EMPOWERED.   THE LAWS PLAIN AND SIMPLE.     </vt:lpstr>
      <vt:lpstr>WHAT AMOUNT OF LOBBYING IS ALLOWED     </vt:lpstr>
      <vt:lpstr>WHAT AMOUNT OF LOBBYING IS ALLOWED     </vt:lpstr>
      <vt:lpstr>WHAT AMOUNT OF LOBBYING IS ALLOWED     </vt:lpstr>
      <vt:lpstr>COMPLIANCE    </vt:lpstr>
      <vt:lpstr>COMPLIANCE    </vt:lpstr>
      <vt:lpstr>EFFECTIVE ADVOCACY COMMUNICATION AND STRATEGY    </vt:lpstr>
      <vt:lpstr>EFFECTIVE ADVOCACY COMMUNICATION AND STRATEGY    </vt:lpstr>
      <vt:lpstr>EFFECTIVE ADVOCACY COMMUNICATION AND STRATEGY    </vt:lpstr>
      <vt:lpstr>QUESTIONS? CONTACT US:    </vt:lpstr>
      <vt:lpstr>NOW FOR THE MAIN ATTRACTION!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Taylor</dc:creator>
  <cp:lastModifiedBy>Kathleen Taylor</cp:lastModifiedBy>
  <cp:revision>11</cp:revision>
  <dcterms:created xsi:type="dcterms:W3CDTF">2016-11-15T20:42:08Z</dcterms:created>
  <dcterms:modified xsi:type="dcterms:W3CDTF">2016-11-16T04:02:22Z</dcterms:modified>
</cp:coreProperties>
</file>